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omments/modernComment_122_5B4B3C2E.xml" ContentType="application/vnd.ms-powerpoint.comments+xml"/>
  <Override PartName="/ppt/comments/modernComment_12E_1AB10A7A.xml" ContentType="application/vnd.ms-powerpoint.comments+xml"/>
  <Override PartName="/ppt/comments/modernComment_126_F7FB5376.xml" ContentType="application/vnd.ms-powerpoint.comments+xml"/>
  <Override PartName="/ppt/comments/modernComment_12B_5DFE5A9.xml" ContentType="application/vnd.ms-powerpoint.comments+xml"/>
  <Override PartName="/ppt/comments/modernComment_129_750C89A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89" r:id="rId5"/>
    <p:sldId id="290" r:id="rId6"/>
    <p:sldId id="306" r:id="rId7"/>
    <p:sldId id="307" r:id="rId8"/>
    <p:sldId id="292" r:id="rId9"/>
    <p:sldId id="308" r:id="rId10"/>
    <p:sldId id="301" r:id="rId11"/>
    <p:sldId id="302" r:id="rId12"/>
    <p:sldId id="294" r:id="rId13"/>
    <p:sldId id="295" r:id="rId14"/>
    <p:sldId id="299" r:id="rId15"/>
    <p:sldId id="257" r:id="rId16"/>
    <p:sldId id="298" r:id="rId17"/>
    <p:sldId id="297" r:id="rId18"/>
    <p:sldId id="305" r:id="rId19"/>
  </p:sldIdLst>
  <p:sldSz cx="12192000" cy="6858000"/>
  <p:notesSz cx="6858000" cy="9144000"/>
  <p:embeddedFontLs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Segoe UI Semilight" panose="020B0402040204020203" pitchFamily="34" charset="0"/>
      <p:regular r:id="rId25"/>
      <p:italic r:id="rId26"/>
    </p:embeddedFont>
    <p:embeddedFont>
      <p:font typeface="Sor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3" roundtripDataSignature="AMtx7mhOni22HU15+WujNRob0nIuCHgv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2E0217-9462-C1F4-09C5-4FD0327D8CDE}" name="Marina Pereira Martins" initials="MM" userId="S::marina.martins@softplan.com.br::10c7b1d6-bab1-4177-9f5d-b39f1d7d6571" providerId="AD"/>
  <p188:author id="{8A632DCC-7EC4-1C81-0A6D-9F9C96E14270}" name="Raphael Sorrentino" initials="RS" userId="S::raphael.sorrentino@softplan.com.br::acfd756e-54f1-4ad6-84b5-9c4b830c806b" providerId="AD"/>
  <p188:author id="{0F3982CE-3CC6-097C-AF53-62E3E8D09595}" name="Ana Carolini Fragoso" initials="AF" userId="S::ana.fragoso@softplan.com.br::0a02b97f-ad75-489b-a661-444387abc431" providerId="AD"/>
  <p188:author id="{5EEB2FF8-BA12-E8AC-EB30-486A16D13801}" name="Sergio Ricardo Aiache" initials="SA" userId="S::sergio.aiache@softplan.com.br::153bf0ba-4b58-49f6-8abc-f2d3fce69c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5"/>
    <a:srgbClr val="5C5CFF"/>
    <a:srgbClr val="DCDEEA"/>
    <a:srgbClr val="9DA2B8"/>
    <a:srgbClr val="9D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97A81-E920-B87F-0F3E-9694EEA71939}" v="5" dt="2024-11-08T17:06:10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modernComment_122_5B4B3C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E13AF5-0974-4D01-AF95-156FAB2CB3B2}" authorId="{0F3982CE-3CC6-097C-AF53-62E3E8D09595}" status="resolved" created="2024-10-11T20:44:15.479" complete="100000">
    <pc:sldMkLst xmlns:pc="http://schemas.microsoft.com/office/powerpoint/2013/main/command">
      <pc:docMk/>
      <pc:sldMk cId="1531657262" sldId="290"/>
    </pc:sldMkLst>
    <p188:txBody>
      <a:bodyPr/>
      <a:lstStyle/>
      <a:p>
        <a:r>
          <a:rPr lang="pt-BR"/>
          <a:t>Padronizar títulos com mesmo tamanho e retirar pontos </a:t>
        </a:r>
      </a:p>
    </p188:txBody>
  </p188:cm>
</p188:cmLst>
</file>

<file path=ppt/comments/modernComment_126_F7FB53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4DB2AD-1484-47EC-881F-9D1D2E17596E}" authorId="{0F3982CE-3CC6-097C-AF53-62E3E8D09595}" status="resolved" created="2024-10-15T11:51:24.557" complete="100000">
    <pc:sldMkLst xmlns:pc="http://schemas.microsoft.com/office/powerpoint/2013/main/command">
      <pc:docMk/>
      <pc:sldMk cId="4160443254" sldId="294"/>
    </pc:sldMkLst>
    <p188:txBody>
      <a:bodyPr/>
      <a:lstStyle/>
      <a:p>
        <a:r>
          <a:rPr lang="pt-BR"/>
          <a:t>Na vida das pessoas</a:t>
        </a:r>
      </a:p>
    </p188:txBody>
  </p188:cm>
</p188:cmLst>
</file>

<file path=ppt/comments/modernComment_129_750C89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732F14-E6EF-45A9-A17C-459EC1B2B384}" authorId="{8A632DCC-7EC4-1C81-0A6D-9F9C96E14270}" status="resolved" created="2024-10-14T12:51:08.63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63755950" sldId="297"/>
      <ac:spMk id="4" creationId="{56931F19-6F6E-3941-836C-652335536DDA}"/>
    </ac:deMkLst>
    <p188:replyLst>
      <p188:reply id="{43D2AD00-DB1C-4D77-9321-601DBB95A0AE}" authorId="{5EEB2FF8-BA12-E8AC-EB30-486A16D13801}" created="2024-10-14T13:04:33.463">
        <p188:txBody>
          <a:bodyPr/>
          <a:lstStyle/>
          <a:p>
            <a:r>
              <a:rPr lang="pt-BR"/>
              <a:t>Acho que vai depender do público pra sabermos quais conquistas vão ter mais impacto, mas podemos inverter.</a:t>
            </a:r>
          </a:p>
        </p188:txBody>
      </p188:reply>
    </p188:replyLst>
    <p188:txBody>
      <a:bodyPr/>
      <a:lstStyle/>
      <a:p>
        <a:r>
          <a:rPr lang="pt-BR"/>
          <a:t>Essas conquistas são realmente as melhores? Será que GPTW não deveria estar na frente? </a:t>
        </a:r>
      </a:p>
    </p188:txBody>
  </p188:cm>
</p188:cmLst>
</file>

<file path=ppt/comments/modernComment_12B_5DFE5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EA724F-1C3C-4AE3-82A2-531067CBA488}" authorId="{0F3982CE-3CC6-097C-AF53-62E3E8D09595}" status="resolved" created="2024-10-11T20:22:21.91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559401" sldId="299"/>
      <ac:spMk id="2" creationId="{9CE4B83B-8075-5C00-9801-49F4721E7F58}"/>
      <ac:txMk cp="0" len="14">
        <ac:context len="15" hash="2649908982"/>
      </ac:txMk>
    </ac:txMkLst>
    <p188:pos x="3667124" y="202406"/>
    <p188:txBody>
      <a:bodyPr/>
      <a:lstStyle/>
      <a:p>
        <a:r>
          <a:rPr lang="pt-BR"/>
          <a:t>minha sugestão seria retirar essa palavra, acho que ficou meio perdida. Talvez poderia entrar essa parte lá em cima em quem somos pra fazer mais sentido</a:t>
        </a:r>
      </a:p>
    </p188:txBody>
  </p188:cm>
</p188:cmLst>
</file>

<file path=ppt/comments/modernComment_12E_1AB10A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C77462-B50F-49F4-B84B-24BBF4E28E9F}" authorId="{8A632DCC-7EC4-1C81-0A6D-9F9C96E14270}" status="resolved" created="2024-10-14T12:51:51.164" complete="100000">
    <pc:sldMkLst xmlns:pc="http://schemas.microsoft.com/office/powerpoint/2013/main/command">
      <pc:docMk/>
      <pc:sldMk cId="447810170" sldId="302"/>
    </pc:sldMkLst>
    <p188:replyLst>
      <p188:reply id="{065C9294-AC1D-451A-8243-2CAD64BFC974}" authorId="{5EEB2FF8-BA12-E8AC-EB30-486A16D13801}" created="2024-10-14T13:02:06.469">
        <p188:txBody>
          <a:bodyPr/>
          <a:lstStyle/>
          <a:p>
            <a:r>
              <a:rPr lang="pt-BR"/>
              <a:t>Acho que faz sentido estar aqui.
1 - Pitch - o que somos, oq  fazemos
2 - Áreas de atuação
3 - Produtos e verticais.</a:t>
            </a:r>
          </a:p>
        </p188:txBody>
      </p188:reply>
    </p188:replyLst>
    <p188:txBody>
      <a:bodyPr/>
      <a:lstStyle/>
      <a:p>
        <a:r>
          <a:rPr lang="pt-BR"/>
          <a:t>Esse slide não deveria estar para cima?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2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00CD62-943D-805D-438A-8FE5DBDDE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5767" t="58" r="-110" b="-58"/>
          <a:stretch/>
        </p:blipFill>
        <p:spPr>
          <a:xfrm>
            <a:off x="5571882" y="395"/>
            <a:ext cx="6625596" cy="6862489"/>
          </a:xfrm>
          <a:prstGeom prst="rect">
            <a:avLst/>
          </a:prstGeom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6573" y="558319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64" y="1592802"/>
            <a:ext cx="4843045" cy="33655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3230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4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974AF587-93FB-54C0-E061-6C84B67F92B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610505" y="2227038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7BC6938B-75A5-2544-97B3-E33A7AAB5060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204685" y="2227038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8DF7F8FB-97D7-618D-E967-0268DE3AD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505" y="3018314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9B0729C-371E-32C5-4592-2E17FD599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4685" y="3018313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B46A30F3-927C-E723-E993-DFCC7F150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02"/>
          <a:stretch/>
        </p:blipFill>
        <p:spPr>
          <a:xfrm>
            <a:off x="-1" y="0"/>
            <a:ext cx="11801699" cy="6088879"/>
          </a:xfrm>
          <a:prstGeom prst="rect">
            <a:avLst/>
          </a:prstGeom>
        </p:spPr>
      </p:pic>
      <p:sp>
        <p:nvSpPr>
          <p:cNvPr id="16" name="Google Shape;94;p17">
            <a:extLst>
              <a:ext uri="{FF2B5EF4-FFF2-40B4-BE49-F238E27FC236}">
                <a16:creationId xmlns:a16="http://schemas.microsoft.com/office/drawing/2014/main" id="{6E8CFC58-B44B-2BFD-E034-632C7AE32E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2509" y="1120078"/>
            <a:ext cx="6446982" cy="85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32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3EB32F4A-4343-484C-76DF-B3473EE52AA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4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5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22">
            <a:extLst>
              <a:ext uri="{FF2B5EF4-FFF2-40B4-BE49-F238E27FC236}">
                <a16:creationId xmlns:a16="http://schemas.microsoft.com/office/drawing/2014/main" id="{5C17F376-BD5E-8DCA-410A-A55C5476B9E0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91278" y="937530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Google Shape;124;p22">
            <a:extLst>
              <a:ext uri="{FF2B5EF4-FFF2-40B4-BE49-F238E27FC236}">
                <a16:creationId xmlns:a16="http://schemas.microsoft.com/office/drawing/2014/main" id="{229512B5-4C43-1391-7459-C3A4BBD3EE9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82178" y="937529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124;p22">
            <a:extLst>
              <a:ext uri="{FF2B5EF4-FFF2-40B4-BE49-F238E27FC236}">
                <a16:creationId xmlns:a16="http://schemas.microsoft.com/office/drawing/2014/main" id="{944361EC-BE66-6644-EB6F-6D44D39004A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73078" y="937529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F60BBD-C3C4-676F-D10A-177EC8F39A37}"/>
              </a:ext>
            </a:extLst>
          </p:cNvPr>
          <p:cNvSpPr/>
          <p:nvPr userDrawn="1"/>
        </p:nvSpPr>
        <p:spPr>
          <a:xfrm>
            <a:off x="12912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958850C-088E-FB8C-EF70-07F1304C27D1}"/>
              </a:ext>
            </a:extLst>
          </p:cNvPr>
          <p:cNvSpPr/>
          <p:nvPr userDrawn="1"/>
        </p:nvSpPr>
        <p:spPr>
          <a:xfrm>
            <a:off x="46821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FCFC996-D237-0104-8298-CA42A7C28073}"/>
              </a:ext>
            </a:extLst>
          </p:cNvPr>
          <p:cNvSpPr/>
          <p:nvPr userDrawn="1"/>
        </p:nvSpPr>
        <p:spPr>
          <a:xfrm>
            <a:off x="80730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CE90F0E4-DC4F-BFD6-2F25-75E3ED456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500" y="392782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3D05804-3147-DC63-6449-AE28B47E9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6338" y="393558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0A354888-3FE3-A5CC-4F52-EACFBD3EC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7238" y="393558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Google Shape;113;p20">
            <a:extLst>
              <a:ext uri="{FF2B5EF4-FFF2-40B4-BE49-F238E27FC236}">
                <a16:creationId xmlns:a16="http://schemas.microsoft.com/office/drawing/2014/main" id="{2E02722E-9386-BA0D-FEEC-2590C65389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1278" y="5310144"/>
            <a:ext cx="2683022" cy="69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CE103854-97E6-1F3D-7F66-5892D6FFFF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1271" y="5310143"/>
            <a:ext cx="6314829" cy="69092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35D26544-286D-D47A-9337-D4190BF1F5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6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com Único Canto Arredondado 1">
            <a:extLst>
              <a:ext uri="{FF2B5EF4-FFF2-40B4-BE49-F238E27FC236}">
                <a16:creationId xmlns:a16="http://schemas.microsoft.com/office/drawing/2014/main" id="{BC3CA6BB-2B33-AAC8-63D1-5EFBC8AEECA0}"/>
              </a:ext>
            </a:extLst>
          </p:cNvPr>
          <p:cNvSpPr/>
          <p:nvPr userDrawn="1"/>
        </p:nvSpPr>
        <p:spPr>
          <a:xfrm flipV="1">
            <a:off x="0" y="-1"/>
            <a:ext cx="11832771" cy="6177063"/>
          </a:xfrm>
          <a:prstGeom prst="round1Rect">
            <a:avLst>
              <a:gd name="adj" fmla="val 18216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F70E957-1AC9-5CAE-BBFB-46A1DB12B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16" t="3624"/>
          <a:stretch/>
        </p:blipFill>
        <p:spPr>
          <a:xfrm>
            <a:off x="0" y="-1"/>
            <a:ext cx="11310257" cy="5695321"/>
          </a:xfrm>
          <a:prstGeom prst="rect">
            <a:avLst/>
          </a:prstGeom>
        </p:spPr>
      </p:pic>
      <p:sp>
        <p:nvSpPr>
          <p:cNvPr id="15" name="Google Shape;113;p20">
            <a:extLst>
              <a:ext uri="{FF2B5EF4-FFF2-40B4-BE49-F238E27FC236}">
                <a16:creationId xmlns:a16="http://schemas.microsoft.com/office/drawing/2014/main" id="{18745B61-3B11-8C3B-1EAC-21734F18B0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4898" y="780737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1DC89C0-9AD1-568D-41F1-9F2D09A87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286" y="2324314"/>
            <a:ext cx="6414594" cy="212030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576D2FAB-2BF0-1C21-67C5-3401DCAFE6A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40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7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B17054F-9FAB-50DB-5C7F-CB5256AE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70646" cy="6858000"/>
          </a:xfrm>
          <a:prstGeom prst="rect">
            <a:avLst/>
          </a:prstGeom>
        </p:spPr>
      </p:pic>
      <p:sp>
        <p:nvSpPr>
          <p:cNvPr id="4" name="Google Shape;126;p22">
            <a:extLst>
              <a:ext uri="{FF2B5EF4-FFF2-40B4-BE49-F238E27FC236}">
                <a16:creationId xmlns:a16="http://schemas.microsoft.com/office/drawing/2014/main" id="{5B27A55F-05B5-40BC-3019-6FD720DDD0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4521" y="2506357"/>
            <a:ext cx="4221603" cy="18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03B89EDA-E8E3-F8AB-6D88-31650F6D1E31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563506" y="1369708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0D62E670-1F37-01F4-1B6A-08306B472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3506" y="2055484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Google Shape;34;p7">
            <a:extLst>
              <a:ext uri="{FF2B5EF4-FFF2-40B4-BE49-F238E27FC236}">
                <a16:creationId xmlns:a16="http://schemas.microsoft.com/office/drawing/2014/main" id="{3C2208D9-E6B2-09E6-D55E-79C14014EEB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563506" y="3100537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0B8AFF6-55E1-303B-A827-B14D2AF3D3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3506" y="378631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393BF420-7EDC-92B2-504C-48F31422D22E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563506" y="4726863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01A5EE8-DED8-A06E-84DA-689B9DDA25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3506" y="5412639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368C05EB-A554-1E50-71FB-FD68ED214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2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8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DFC667-F08E-9E9A-6176-19EBE7BCB9BB}"/>
              </a:ext>
            </a:extLst>
          </p:cNvPr>
          <p:cNvSpPr/>
          <p:nvPr userDrawn="1"/>
        </p:nvSpPr>
        <p:spPr>
          <a:xfrm>
            <a:off x="4332514" y="0"/>
            <a:ext cx="3526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92A26-6457-7BE4-DC87-534E47C17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59713" y="0"/>
            <a:ext cx="4332287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Google Shape;94;p17">
            <a:extLst>
              <a:ext uri="{FF2B5EF4-FFF2-40B4-BE49-F238E27FC236}">
                <a16:creationId xmlns:a16="http://schemas.microsoft.com/office/drawing/2014/main" id="{E421A8FF-DB09-E493-7FCC-2EE85AF933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041" y="1903429"/>
            <a:ext cx="3410159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28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033C5264-7BA7-FD96-F724-826A59472D28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76041" y="1358711"/>
            <a:ext cx="3410159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3081F265-A683-087E-0421-6B0B67131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41" y="3634819"/>
            <a:ext cx="3410159" cy="186447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C234FD3-F5FF-2747-69A6-821D9656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649" y="1784785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0499A387-F978-14E1-78E3-07057AB35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38649" y="3178068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52601D43-697D-E41F-1009-ED8B90EC2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8648" y="4567054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5F86DEAF-F13E-EC45-0500-B0B6CDCBB8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93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9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;p21">
            <a:extLst>
              <a:ext uri="{FF2B5EF4-FFF2-40B4-BE49-F238E27FC236}">
                <a16:creationId xmlns:a16="http://schemas.microsoft.com/office/drawing/2014/main" id="{0ADEE8B3-FDFB-D095-317B-BEF567F78E41}"/>
              </a:ext>
            </a:extLst>
          </p:cNvPr>
          <p:cNvSpPr/>
          <p:nvPr userDrawn="1"/>
        </p:nvSpPr>
        <p:spPr>
          <a:xfrm>
            <a:off x="1090063" y="1932167"/>
            <a:ext cx="4611022" cy="2988348"/>
          </a:xfrm>
          <a:prstGeom prst="round2DiagRect">
            <a:avLst>
              <a:gd name="adj1" fmla="val 29300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9;p21">
            <a:extLst>
              <a:ext uri="{FF2B5EF4-FFF2-40B4-BE49-F238E27FC236}">
                <a16:creationId xmlns:a16="http://schemas.microsoft.com/office/drawing/2014/main" id="{0164271D-BA3C-4705-8625-A95673FC0F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66795" y="1947541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736B827-9726-BC07-E352-2B7C780E2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6795" y="2908238"/>
            <a:ext cx="4843045" cy="184069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FB51868-D9BE-B765-DF57-8902A4D00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04" b="80806"/>
          <a:stretch/>
        </p:blipFill>
        <p:spPr>
          <a:xfrm>
            <a:off x="3755572" y="5609997"/>
            <a:ext cx="8436428" cy="124800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A2D6B2E-A201-B06C-1EFB-766B5F328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1060" b="80806"/>
          <a:stretch/>
        </p:blipFill>
        <p:spPr>
          <a:xfrm rot="10800000">
            <a:off x="-1" y="-7184"/>
            <a:ext cx="5966795" cy="1248003"/>
          </a:xfrm>
          <a:prstGeom prst="rect">
            <a:avLst/>
          </a:prstGeom>
        </p:spPr>
      </p:pic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B620BBB1-8B32-3DC2-BAC6-4444EE27293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60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0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ECD7D32-98C3-5622-143D-D69C5A75C2F7}"/>
              </a:ext>
            </a:extLst>
          </p:cNvPr>
          <p:cNvSpPr/>
          <p:nvPr userDrawn="1"/>
        </p:nvSpPr>
        <p:spPr>
          <a:xfrm>
            <a:off x="1021873" y="711386"/>
            <a:ext cx="5435218" cy="5435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40B0E81-3E69-423E-55B1-A925D261A8A3}"/>
              </a:ext>
            </a:extLst>
          </p:cNvPr>
          <p:cNvSpPr/>
          <p:nvPr userDrawn="1"/>
        </p:nvSpPr>
        <p:spPr>
          <a:xfrm>
            <a:off x="1700282" y="1432853"/>
            <a:ext cx="4035343" cy="40353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37D1CB-200E-DC13-19BA-D7C159F64C94}"/>
              </a:ext>
            </a:extLst>
          </p:cNvPr>
          <p:cNvSpPr/>
          <p:nvPr userDrawn="1"/>
        </p:nvSpPr>
        <p:spPr>
          <a:xfrm>
            <a:off x="2387502" y="2163691"/>
            <a:ext cx="2617283" cy="26172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CBB13D34-7214-7DB1-84A5-E1BE9803C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7655" y="1592238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D5F6C53-C01C-D633-8843-D81626B9E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7655" y="476079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DE978DB-A051-2F9F-31CE-A7C776C2C9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7655" y="3085141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F29036CA-52DA-2603-0FB9-3DC5A1E01AD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82383" y="975700"/>
            <a:ext cx="271419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Google Shape;34;p7">
            <a:extLst>
              <a:ext uri="{FF2B5EF4-FFF2-40B4-BE49-F238E27FC236}">
                <a16:creationId xmlns:a16="http://schemas.microsoft.com/office/drawing/2014/main" id="{D50DF5AA-9CB1-E52D-358D-FD6D12789F2D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81779" y="3063276"/>
            <a:ext cx="2115408" cy="73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Google Shape;34;p7">
            <a:extLst>
              <a:ext uri="{FF2B5EF4-FFF2-40B4-BE49-F238E27FC236}">
                <a16:creationId xmlns:a16="http://schemas.microsoft.com/office/drawing/2014/main" id="{3744F4FC-692D-2D25-FFCA-9C5FB76B8002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2382383" y="1646256"/>
            <a:ext cx="271419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A4448E9-82F4-4C9D-0090-2E8E3BA5B158}"/>
              </a:ext>
            </a:extLst>
          </p:cNvPr>
          <p:cNvCxnSpPr>
            <a:cxnSpLocks/>
            <a:endCxn id="8" idx="1"/>
          </p:cNvCxnSpPr>
          <p:nvPr userDrawn="1"/>
        </p:nvCxnSpPr>
        <p:spPr>
          <a:xfrm flipV="1">
            <a:off x="5581934" y="1936096"/>
            <a:ext cx="1595721" cy="3438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EF9DA68-3D3C-4B15-8F39-D25D4A877491}"/>
              </a:ext>
            </a:extLst>
          </p:cNvPr>
          <p:cNvCxnSpPr>
            <a:cxnSpLocks/>
          </p:cNvCxnSpPr>
          <p:nvPr userDrawn="1"/>
        </p:nvCxnSpPr>
        <p:spPr>
          <a:xfrm>
            <a:off x="5431809" y="3486368"/>
            <a:ext cx="1745846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5F45706-9B5E-8DDA-DC84-D49F010ABE84}"/>
              </a:ext>
            </a:extLst>
          </p:cNvPr>
          <p:cNvCxnSpPr>
            <a:cxnSpLocks/>
          </p:cNvCxnSpPr>
          <p:nvPr userDrawn="1"/>
        </p:nvCxnSpPr>
        <p:spPr>
          <a:xfrm>
            <a:off x="4299045" y="4251868"/>
            <a:ext cx="2878610" cy="85278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0A662BD8-52D3-1E8D-2067-7E624756D0FC}"/>
              </a:ext>
            </a:extLst>
          </p:cNvPr>
          <p:cNvSpPr/>
          <p:nvPr userDrawn="1"/>
        </p:nvSpPr>
        <p:spPr>
          <a:xfrm>
            <a:off x="7135500" y="1885061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89948C-9C37-13F4-43D8-413174727CBA}"/>
              </a:ext>
            </a:extLst>
          </p:cNvPr>
          <p:cNvSpPr/>
          <p:nvPr userDrawn="1"/>
        </p:nvSpPr>
        <p:spPr>
          <a:xfrm>
            <a:off x="7129115" y="3428995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2E4050-2A5E-5830-A389-7BED90E7B9C9}"/>
              </a:ext>
            </a:extLst>
          </p:cNvPr>
          <p:cNvSpPr/>
          <p:nvPr userDrawn="1"/>
        </p:nvSpPr>
        <p:spPr>
          <a:xfrm>
            <a:off x="7129115" y="5059678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0E0D170F-264E-7686-8081-56AAA26AA6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6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1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66F833AF-ECDF-5573-99FA-6B92E0B532EB}"/>
              </a:ext>
            </a:extLst>
          </p:cNvPr>
          <p:cNvSpPr/>
          <p:nvPr userDrawn="1"/>
        </p:nvSpPr>
        <p:spPr>
          <a:xfrm>
            <a:off x="1357900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0076241E-A73C-A5B7-EA48-024AAA959AEB}"/>
              </a:ext>
            </a:extLst>
          </p:cNvPr>
          <p:cNvSpPr/>
          <p:nvPr userDrawn="1"/>
        </p:nvSpPr>
        <p:spPr>
          <a:xfrm>
            <a:off x="5081762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26B09F8B-8981-3808-C4C3-7C63C6333509}"/>
              </a:ext>
            </a:extLst>
          </p:cNvPr>
          <p:cNvSpPr/>
          <p:nvPr userDrawn="1"/>
        </p:nvSpPr>
        <p:spPr>
          <a:xfrm>
            <a:off x="8832128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8EF64FDF-8202-F6A5-B8B0-4D47DF40274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7098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81049CAD-1B2F-BF98-917D-45B653F9E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98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E87F4A75-6C26-81CB-3062-90BDB4A0D18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8196025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B3F578BB-F87E-3325-8E63-7074EDBDE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6025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Google Shape;34;p7">
            <a:extLst>
              <a:ext uri="{FF2B5EF4-FFF2-40B4-BE49-F238E27FC236}">
                <a16:creationId xmlns:a16="http://schemas.microsoft.com/office/drawing/2014/main" id="{738EFBE5-D358-D164-E5C9-F1A56D9A085F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4401561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BC556066-441D-2335-80C9-01783B7201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61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2233BA4-8C6A-88AF-A577-69E4C28432C4}"/>
              </a:ext>
            </a:extLst>
          </p:cNvPr>
          <p:cNvCxnSpPr>
            <a:stCxn id="4" idx="0"/>
            <a:endCxn id="5" idx="2"/>
          </p:cNvCxnSpPr>
          <p:nvPr userDrawn="1"/>
        </p:nvCxnSpPr>
        <p:spPr>
          <a:xfrm>
            <a:off x="3498572" y="2089601"/>
            <a:ext cx="1583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9B233E6-9D8C-7112-A52A-D69A57284FF5}"/>
              </a:ext>
            </a:extLst>
          </p:cNvPr>
          <p:cNvCxnSpPr>
            <a:stCxn id="5" idx="0"/>
            <a:endCxn id="6" idx="2"/>
          </p:cNvCxnSpPr>
          <p:nvPr userDrawn="1"/>
        </p:nvCxnSpPr>
        <p:spPr>
          <a:xfrm>
            <a:off x="7222434" y="2089601"/>
            <a:ext cx="1609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7FF1A32A-ACD4-BFBF-9909-86D869E1E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2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26D914-4C92-1911-74FC-C14DD5D782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73675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Google Shape;113;p20">
            <a:extLst>
              <a:ext uri="{FF2B5EF4-FFF2-40B4-BE49-F238E27FC236}">
                <a16:creationId xmlns:a16="http://schemas.microsoft.com/office/drawing/2014/main" id="{5B486EF9-05EE-68B1-79B4-304E0BE84D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44424" y="597580"/>
            <a:ext cx="5273675" cy="12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16;p21">
            <a:extLst>
              <a:ext uri="{FF2B5EF4-FFF2-40B4-BE49-F238E27FC236}">
                <a16:creationId xmlns:a16="http://schemas.microsoft.com/office/drawing/2014/main" id="{25E7615E-D24C-0789-60C8-375D493AB8D0}"/>
              </a:ext>
            </a:extLst>
          </p:cNvPr>
          <p:cNvSpPr/>
          <p:nvPr userDrawn="1"/>
        </p:nvSpPr>
        <p:spPr>
          <a:xfrm>
            <a:off x="5695980" y="2252870"/>
            <a:ext cx="5997056" cy="1694920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AB8B1786-4D15-4394-F02B-BD164A2EF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918" y="2529464"/>
            <a:ext cx="5247181" cy="122034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Google Shape;116;p21">
            <a:extLst>
              <a:ext uri="{FF2B5EF4-FFF2-40B4-BE49-F238E27FC236}">
                <a16:creationId xmlns:a16="http://schemas.microsoft.com/office/drawing/2014/main" id="{60A5FA99-DD9A-B5DB-80DB-D503E2EE8302}"/>
              </a:ext>
            </a:extLst>
          </p:cNvPr>
          <p:cNvSpPr/>
          <p:nvPr userDrawn="1"/>
        </p:nvSpPr>
        <p:spPr>
          <a:xfrm>
            <a:off x="5695980" y="4461351"/>
            <a:ext cx="5997056" cy="1694920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F77D7885-F370-26BA-AC27-E0AF54A542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0918" y="4722699"/>
            <a:ext cx="5247181" cy="122034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CA4045B8-C0EC-ABBE-2416-6BC6492E55B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0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3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6C94AE-71A4-925A-42C0-869700A6A1C9}"/>
              </a:ext>
            </a:extLst>
          </p:cNvPr>
          <p:cNvSpPr/>
          <p:nvPr userDrawn="1"/>
        </p:nvSpPr>
        <p:spPr>
          <a:xfrm>
            <a:off x="0" y="3816626"/>
            <a:ext cx="12192000" cy="3041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DF09ED96-5821-29A0-1E95-A82B042770FD}"/>
              </a:ext>
            </a:extLst>
          </p:cNvPr>
          <p:cNvSpPr/>
          <p:nvPr userDrawn="1"/>
        </p:nvSpPr>
        <p:spPr>
          <a:xfrm>
            <a:off x="7268593" y="2507660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AB1ACEBA-E92D-ED5F-C44A-F746C5C0EC83}"/>
              </a:ext>
            </a:extLst>
          </p:cNvPr>
          <p:cNvSpPr/>
          <p:nvPr userDrawn="1"/>
        </p:nvSpPr>
        <p:spPr>
          <a:xfrm>
            <a:off x="2345187" y="2507660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F9B2EA62-FCB8-B31D-49FB-F2105CB4D06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190195" y="4667190"/>
            <a:ext cx="4269701" cy="4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AC9AAECF-EF29-16DA-922D-13FE595C3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195" y="5219771"/>
            <a:ext cx="4269701" cy="114248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D977F4EB-6315-1228-E135-3E76AEE933E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096000" y="4667190"/>
            <a:ext cx="4269701" cy="4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EC73C640-1580-518F-BCD7-F4E36D1A9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219771"/>
            <a:ext cx="4269701" cy="114248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Google Shape;119;p21">
            <a:extLst>
              <a:ext uri="{FF2B5EF4-FFF2-40B4-BE49-F238E27FC236}">
                <a16:creationId xmlns:a16="http://schemas.microsoft.com/office/drawing/2014/main" id="{40DCF32D-DD60-D897-F4AB-9482C20A15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43914" y="495746"/>
            <a:ext cx="7504171" cy="5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5F54110-5CA4-8DA1-79EB-853DA9EA6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7872" y="1264375"/>
            <a:ext cx="6176256" cy="84807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43219373-49DC-3646-FE77-2C7D2F03B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3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com Único Canto Arredondado 10">
            <a:extLst>
              <a:ext uri="{FF2B5EF4-FFF2-40B4-BE49-F238E27FC236}">
                <a16:creationId xmlns:a16="http://schemas.microsoft.com/office/drawing/2014/main" id="{DDF0D5C0-7CDD-FE49-D934-D69CCFDAC9BC}"/>
              </a:ext>
            </a:extLst>
          </p:cNvPr>
          <p:cNvSpPr/>
          <p:nvPr userDrawn="1"/>
        </p:nvSpPr>
        <p:spPr>
          <a:xfrm rot="10800000" flipV="1">
            <a:off x="4089618" y="1583157"/>
            <a:ext cx="8102380" cy="5271166"/>
          </a:xfrm>
          <a:prstGeom prst="round1Rect">
            <a:avLst>
              <a:gd name="adj" fmla="val 2117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com Único Canto Arredondado 9">
            <a:extLst>
              <a:ext uri="{FF2B5EF4-FFF2-40B4-BE49-F238E27FC236}">
                <a16:creationId xmlns:a16="http://schemas.microsoft.com/office/drawing/2014/main" id="{9F0579CC-B88D-EE80-D6C3-C5380DD9FCB9}"/>
              </a:ext>
            </a:extLst>
          </p:cNvPr>
          <p:cNvSpPr/>
          <p:nvPr userDrawn="1"/>
        </p:nvSpPr>
        <p:spPr>
          <a:xfrm flipV="1">
            <a:off x="0" y="0"/>
            <a:ext cx="8102379" cy="5271166"/>
          </a:xfrm>
          <a:prstGeom prst="round1Rect">
            <a:avLst>
              <a:gd name="adj" fmla="val 21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116;p21">
            <a:extLst>
              <a:ext uri="{FF2B5EF4-FFF2-40B4-BE49-F238E27FC236}">
                <a16:creationId xmlns:a16="http://schemas.microsoft.com/office/drawing/2014/main" id="{03B4A6C0-E51D-69ED-4E32-71A052824C67}"/>
              </a:ext>
            </a:extLst>
          </p:cNvPr>
          <p:cNvSpPr/>
          <p:nvPr userDrawn="1"/>
        </p:nvSpPr>
        <p:spPr>
          <a:xfrm>
            <a:off x="4080496" y="1583157"/>
            <a:ext cx="4021883" cy="3688009"/>
          </a:xfrm>
          <a:prstGeom prst="round2DiagRect">
            <a:avLst>
              <a:gd name="adj1" fmla="val 3009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700" y="2587920"/>
            <a:ext cx="3263663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7512" y="2400962"/>
            <a:ext cx="2842853" cy="205607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6776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4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2">
            <a:extLst>
              <a:ext uri="{FF2B5EF4-FFF2-40B4-BE49-F238E27FC236}">
                <a16:creationId xmlns:a16="http://schemas.microsoft.com/office/drawing/2014/main" id="{C978D150-C4E0-DF45-2484-C15DD133D0A2}"/>
              </a:ext>
            </a:extLst>
          </p:cNvPr>
          <p:cNvSpPr/>
          <p:nvPr userDrawn="1"/>
        </p:nvSpPr>
        <p:spPr>
          <a:xfrm>
            <a:off x="1" y="2468880"/>
            <a:ext cx="5394960" cy="4389120"/>
          </a:xfrm>
          <a:prstGeom prst="round1Rect">
            <a:avLst>
              <a:gd name="adj" fmla="val 26594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com Único Canto Arredondado 3">
            <a:extLst>
              <a:ext uri="{FF2B5EF4-FFF2-40B4-BE49-F238E27FC236}">
                <a16:creationId xmlns:a16="http://schemas.microsoft.com/office/drawing/2014/main" id="{BF161A3B-D52E-B780-B243-BFD545EEAF51}"/>
              </a:ext>
            </a:extLst>
          </p:cNvPr>
          <p:cNvSpPr/>
          <p:nvPr userDrawn="1"/>
        </p:nvSpPr>
        <p:spPr>
          <a:xfrm rot="10800000">
            <a:off x="7269479" y="0"/>
            <a:ext cx="4922521" cy="4389120"/>
          </a:xfrm>
          <a:prstGeom prst="round1Rect">
            <a:avLst>
              <a:gd name="adj" fmla="val 26594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119;p21">
            <a:extLst>
              <a:ext uri="{FF2B5EF4-FFF2-40B4-BE49-F238E27FC236}">
                <a16:creationId xmlns:a16="http://schemas.microsoft.com/office/drawing/2014/main" id="{8A475515-2BBF-3FA7-A0A2-A94A3C455F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43914" y="2079273"/>
            <a:ext cx="7504171" cy="5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B31E5452-85DF-99DD-02A4-C2B5D68BB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43914" y="3151048"/>
            <a:ext cx="7504171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9" name="Google Shape;82;p15">
            <a:extLst>
              <a:ext uri="{FF2B5EF4-FFF2-40B4-BE49-F238E27FC236}">
                <a16:creationId xmlns:a16="http://schemas.microsoft.com/office/drawing/2014/main" id="{3E7F4D32-00F7-EDBF-D9E9-EBD8C97671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079391" y="1264192"/>
            <a:ext cx="2033216" cy="50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4525C056-A554-276E-38AB-CD90FA01730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5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5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B493FD20-E1D5-6DCD-B160-87EA4F9A2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" t="1051" r="675" b="10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13;p20">
            <a:extLst>
              <a:ext uri="{FF2B5EF4-FFF2-40B4-BE49-F238E27FC236}">
                <a16:creationId xmlns:a16="http://schemas.microsoft.com/office/drawing/2014/main" id="{45AE5FFB-640B-FD02-A592-6A827759AC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82128" y="1517716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712A908-1668-E1C7-B865-E3025FB8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4516" y="3061293"/>
            <a:ext cx="6414594" cy="212030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51A1A31B-62B9-E320-754D-C2BB9CAAE7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25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6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1AA67F3-E82D-68B5-DC41-BA2A0CEF5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" t="919" r="1390"/>
          <a:stretch/>
        </p:blipFill>
        <p:spPr>
          <a:xfrm>
            <a:off x="0" y="0"/>
            <a:ext cx="12192000" cy="5733898"/>
          </a:xfrm>
          <a:prstGeom prst="rect">
            <a:avLst/>
          </a:prstGeom>
        </p:spPr>
      </p:pic>
      <p:sp>
        <p:nvSpPr>
          <p:cNvPr id="7" name="Google Shape;113;p20">
            <a:extLst>
              <a:ext uri="{FF2B5EF4-FFF2-40B4-BE49-F238E27FC236}">
                <a16:creationId xmlns:a16="http://schemas.microsoft.com/office/drawing/2014/main" id="{45AE5FFB-640B-FD02-A592-6A827759AC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932" y="921328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712A908-1668-E1C7-B865-E3025FB8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932" y="2464905"/>
            <a:ext cx="6446982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23943766-B552-30F6-8032-7650F33158A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68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7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7">
            <a:extLst>
              <a:ext uri="{FF2B5EF4-FFF2-40B4-BE49-F238E27FC236}">
                <a16:creationId xmlns:a16="http://schemas.microsoft.com/office/drawing/2014/main" id="{056CB6B4-8E71-65D6-FE36-3DFD15B8B3E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74278" y="1268675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AA0CAB8C-47D3-0D9C-69F6-1CCCB5D3A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002" y="1268675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Google Shape;34;p7">
            <a:extLst>
              <a:ext uri="{FF2B5EF4-FFF2-40B4-BE49-F238E27FC236}">
                <a16:creationId xmlns:a16="http://schemas.microsoft.com/office/drawing/2014/main" id="{7E6EA81A-651F-09E8-4D19-BE2F909A983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2374278" y="2532251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AC79CA2-9D17-5A7F-1FEB-1639815D1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1002" y="2532251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20B4424-B299-D646-ED1D-663DB5FC8081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374278" y="3795827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428E2DFD-1B9A-DEB6-0897-12432EECF7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1002" y="3795827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C97D1D6C-258E-D88E-9E94-63B0CFCE0890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2374278" y="5059403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7D98425D-D20A-0994-9ACC-56CDE506F0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1002" y="505940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8734B35-BC14-ACEE-B511-9799E1A5D47D}"/>
              </a:ext>
            </a:extLst>
          </p:cNvPr>
          <p:cNvCxnSpPr/>
          <p:nvPr userDrawn="1"/>
        </p:nvCxnSpPr>
        <p:spPr>
          <a:xfrm>
            <a:off x="2041451" y="2243472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442C308-3EBC-A004-59E2-E15B9DBE0429}"/>
              </a:ext>
            </a:extLst>
          </p:cNvPr>
          <p:cNvCxnSpPr/>
          <p:nvPr userDrawn="1"/>
        </p:nvCxnSpPr>
        <p:spPr>
          <a:xfrm>
            <a:off x="2041451" y="3528239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EA8C2CF-81E5-E5E6-B951-389024D2B273}"/>
              </a:ext>
            </a:extLst>
          </p:cNvPr>
          <p:cNvCxnSpPr/>
          <p:nvPr userDrawn="1"/>
        </p:nvCxnSpPr>
        <p:spPr>
          <a:xfrm>
            <a:off x="1991832" y="4775793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áfico 17">
            <a:extLst>
              <a:ext uri="{FF2B5EF4-FFF2-40B4-BE49-F238E27FC236}">
                <a16:creationId xmlns:a16="http://schemas.microsoft.com/office/drawing/2014/main" id="{E9920942-7ACB-634A-F51F-F02544D1C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20" t="89408"/>
          <a:stretch/>
        </p:blipFill>
        <p:spPr>
          <a:xfrm>
            <a:off x="0" y="0"/>
            <a:ext cx="3167515" cy="64489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E8E0F599-FA6E-902F-EF47-795CB25EB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192" t="89521"/>
          <a:stretch/>
        </p:blipFill>
        <p:spPr>
          <a:xfrm rot="10800000">
            <a:off x="8679657" y="6219960"/>
            <a:ext cx="3512341" cy="638038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43936F18-FB36-45B4-438B-3B1AC51F8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8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DFC667-F08E-9E9A-6176-19EBE7BCB9BB}"/>
              </a:ext>
            </a:extLst>
          </p:cNvPr>
          <p:cNvSpPr/>
          <p:nvPr userDrawn="1"/>
        </p:nvSpPr>
        <p:spPr>
          <a:xfrm>
            <a:off x="8218937" y="0"/>
            <a:ext cx="39730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92A26-6457-7BE4-DC87-534E47C17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2739" y="0"/>
            <a:ext cx="3886197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Google Shape;94;p17">
            <a:extLst>
              <a:ext uri="{FF2B5EF4-FFF2-40B4-BE49-F238E27FC236}">
                <a16:creationId xmlns:a16="http://schemas.microsoft.com/office/drawing/2014/main" id="{E421A8FF-DB09-E493-7FCC-2EE85AF933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041" y="1903429"/>
            <a:ext cx="3410159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28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033C5264-7BA7-FD96-F724-826A59472D28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76041" y="1358711"/>
            <a:ext cx="3410159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3081F265-A683-087E-0421-6B0B67131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41" y="3634819"/>
            <a:ext cx="3410159" cy="186447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C234FD3-F5FF-2747-69A6-821D9656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7163" y="1784785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0499A387-F978-14E1-78E3-07057AB35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17163" y="3178068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52601D43-697D-E41F-1009-ED8B90EC2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17162" y="4567054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149E9042-01F3-747C-5003-6363F2862A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40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9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7">
            <a:extLst>
              <a:ext uri="{FF2B5EF4-FFF2-40B4-BE49-F238E27FC236}">
                <a16:creationId xmlns:a16="http://schemas.microsoft.com/office/drawing/2014/main" id="{678B3C29-2B61-6E5A-0638-B903CBE6783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385706" y="1217308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0F2351E-E39D-C39B-EA5E-A283ECC7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5706" y="1903084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DD08EB5D-10DC-C194-4D4D-045F51FE1AC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385706" y="2948137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D51BCE-29F4-25EA-8AFB-BD8070EB6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5706" y="363391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Google Shape;34;p7">
            <a:extLst>
              <a:ext uri="{FF2B5EF4-FFF2-40B4-BE49-F238E27FC236}">
                <a16:creationId xmlns:a16="http://schemas.microsoft.com/office/drawing/2014/main" id="{048B4BA5-552E-1AB0-568C-FBCE27E7C040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385706" y="4574463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B4B17A04-69A4-9786-678C-97B086B70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5706" y="5260239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2518D7CF-74A4-5064-116E-71E6D7FDC93B}"/>
              </a:ext>
            </a:extLst>
          </p:cNvPr>
          <p:cNvSpPr/>
          <p:nvPr userDrawn="1"/>
        </p:nvSpPr>
        <p:spPr>
          <a:xfrm>
            <a:off x="1129964" y="1217308"/>
            <a:ext cx="4602927" cy="4730647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34C6C70D-B73A-5A61-92D9-046C7A041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DA1B18F-9612-1037-3A90-769D490B5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8328" y="1170432"/>
            <a:ext cx="3886197" cy="4777523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4048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0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ED2FEEA6-7CC3-C4E2-DC42-EA5312298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972" y="2705100"/>
            <a:ext cx="3523486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EF957686-4CC7-24F0-9FED-FD35D68EB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42" y="2705100"/>
            <a:ext cx="3523486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Google Shape;34;p7">
            <a:extLst>
              <a:ext uri="{FF2B5EF4-FFF2-40B4-BE49-F238E27FC236}">
                <a16:creationId xmlns:a16="http://schemas.microsoft.com/office/drawing/2014/main" id="{AA5EAAC1-1002-4DF7-FF75-E6C00C0EE783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89635" y="2044511"/>
            <a:ext cx="352348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B6C661DF-B263-EED2-94FC-198F3646BA7B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8035542" y="2044511"/>
            <a:ext cx="352348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5D8BB390-8854-EDAD-63AB-DD15D7AC3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BCD6E788-22FE-C4D6-7B7D-A82A9B29C61E}"/>
              </a:ext>
            </a:extLst>
          </p:cNvPr>
          <p:cNvSpPr/>
          <p:nvPr userDrawn="1"/>
        </p:nvSpPr>
        <p:spPr>
          <a:xfrm>
            <a:off x="4515807" y="1760125"/>
            <a:ext cx="3103722" cy="3671704"/>
          </a:xfrm>
          <a:prstGeom prst="round2DiagRect">
            <a:avLst>
              <a:gd name="adj1" fmla="val 30570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BBFC6C63-44C6-7415-A502-65AB4CA9F2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18670" y="2197936"/>
            <a:ext cx="2297996" cy="3236278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23283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1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com Único Canto Arredondado 16">
            <a:extLst>
              <a:ext uri="{FF2B5EF4-FFF2-40B4-BE49-F238E27FC236}">
                <a16:creationId xmlns:a16="http://schemas.microsoft.com/office/drawing/2014/main" id="{36E36F77-D039-CCCD-AEF4-5234CD4D260E}"/>
              </a:ext>
            </a:extLst>
          </p:cNvPr>
          <p:cNvSpPr/>
          <p:nvPr userDrawn="1"/>
        </p:nvSpPr>
        <p:spPr>
          <a:xfrm>
            <a:off x="8342298" y="1558456"/>
            <a:ext cx="2695492" cy="5299545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com Único Canto Arredondado 15">
            <a:extLst>
              <a:ext uri="{FF2B5EF4-FFF2-40B4-BE49-F238E27FC236}">
                <a16:creationId xmlns:a16="http://schemas.microsoft.com/office/drawing/2014/main" id="{27E423C8-2A8E-1AF3-FA0B-14CD3ADB6F5C}"/>
              </a:ext>
            </a:extLst>
          </p:cNvPr>
          <p:cNvSpPr/>
          <p:nvPr userDrawn="1"/>
        </p:nvSpPr>
        <p:spPr>
          <a:xfrm>
            <a:off x="4700601" y="2902227"/>
            <a:ext cx="2695492" cy="3955774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com Único Canto Arredondado 14">
            <a:extLst>
              <a:ext uri="{FF2B5EF4-FFF2-40B4-BE49-F238E27FC236}">
                <a16:creationId xmlns:a16="http://schemas.microsoft.com/office/drawing/2014/main" id="{92ECF72A-EEE0-8918-FC8D-8132058BCF3D}"/>
              </a:ext>
            </a:extLst>
          </p:cNvPr>
          <p:cNvSpPr/>
          <p:nvPr userDrawn="1"/>
        </p:nvSpPr>
        <p:spPr>
          <a:xfrm>
            <a:off x="1058904" y="4603805"/>
            <a:ext cx="2695492" cy="2254195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78272DA9-536E-880C-3039-3E812F8AF12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524000" y="48958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5987980-E852-2862-458F-1B7D1FF31C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144518" y="32829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Google Shape;34;p7">
            <a:extLst>
              <a:ext uri="{FF2B5EF4-FFF2-40B4-BE49-F238E27FC236}">
                <a16:creationId xmlns:a16="http://schemas.microsoft.com/office/drawing/2014/main" id="{2EC39557-F07C-4608-7521-DA28827EF5D2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789418" y="19621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937C948D-2D6E-2F73-8C89-D5323F98C0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1637" y="553956"/>
            <a:ext cx="6779763" cy="6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3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BE08D332-7A1F-75BD-A302-3B1B0C5EA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638" y="1330033"/>
            <a:ext cx="6779762" cy="63211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B723886C-BBE8-0273-5BA8-7E77C3F4970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28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2">
    <p:bg>
      <p:bgRef idx="1001">
        <a:schemeClr val="bg1"/>
      </p:bgRef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E349E03A-92B8-D093-5F51-DC7EE66303A1}"/>
              </a:ext>
            </a:extLst>
          </p:cNvPr>
          <p:cNvSpPr/>
          <p:nvPr userDrawn="1"/>
        </p:nvSpPr>
        <p:spPr>
          <a:xfrm>
            <a:off x="659959" y="1913781"/>
            <a:ext cx="5637474" cy="3618451"/>
          </a:xfrm>
          <a:prstGeom prst="round2DiagRect">
            <a:avLst>
              <a:gd name="adj1" fmla="val 31565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113;p20">
            <a:extLst>
              <a:ext uri="{FF2B5EF4-FFF2-40B4-BE49-F238E27FC236}">
                <a16:creationId xmlns:a16="http://schemas.microsoft.com/office/drawing/2014/main" id="{16089868-251B-ACD1-D37E-CBA1530F52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8145" y="2226489"/>
            <a:ext cx="5116823" cy="14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AE63A414-9C89-3761-2C39-65A1DA0B6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144" y="4022044"/>
            <a:ext cx="5116823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740272-841B-44CE-7652-DF918999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7028" y="2184125"/>
            <a:ext cx="3951287" cy="3348107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AB05F31-B498-AABE-7CB5-F9E353246F54}"/>
              </a:ext>
            </a:extLst>
          </p:cNvPr>
          <p:cNvCxnSpPr/>
          <p:nvPr userDrawn="1"/>
        </p:nvCxnSpPr>
        <p:spPr>
          <a:xfrm flipV="1">
            <a:off x="6289482" y="0"/>
            <a:ext cx="0" cy="1913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347898-7116-542A-7281-A326E3138A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10" y="5532232"/>
            <a:ext cx="0" cy="13257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BC0AC38-665D-3AF4-AC10-F981C8120957}"/>
              </a:ext>
            </a:extLst>
          </p:cNvPr>
          <p:cNvCxnSpPr>
            <a:cxnSpLocks/>
          </p:cNvCxnSpPr>
          <p:nvPr userDrawn="1"/>
        </p:nvCxnSpPr>
        <p:spPr>
          <a:xfrm>
            <a:off x="0" y="5532232"/>
            <a:ext cx="6679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901BEDF-8844-D663-ED64-5CEA133D8BA1}"/>
              </a:ext>
            </a:extLst>
          </p:cNvPr>
          <p:cNvCxnSpPr>
            <a:cxnSpLocks/>
          </p:cNvCxnSpPr>
          <p:nvPr userDrawn="1"/>
        </p:nvCxnSpPr>
        <p:spPr>
          <a:xfrm>
            <a:off x="6289482" y="1914388"/>
            <a:ext cx="5902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oogle Shape;57;p10">
            <a:extLst>
              <a:ext uri="{FF2B5EF4-FFF2-40B4-BE49-F238E27FC236}">
                <a16:creationId xmlns:a16="http://schemas.microsoft.com/office/drawing/2014/main" id="{E666807F-D7D6-871B-4AD9-E9AE39184C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70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3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E349E03A-92B8-D093-5F51-DC7EE66303A1}"/>
              </a:ext>
            </a:extLst>
          </p:cNvPr>
          <p:cNvSpPr/>
          <p:nvPr userDrawn="1"/>
        </p:nvSpPr>
        <p:spPr>
          <a:xfrm>
            <a:off x="659959" y="1913781"/>
            <a:ext cx="5637474" cy="3618451"/>
          </a:xfrm>
          <a:prstGeom prst="round2DiagRect">
            <a:avLst>
              <a:gd name="adj1" fmla="val 31565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113;p20">
            <a:extLst>
              <a:ext uri="{FF2B5EF4-FFF2-40B4-BE49-F238E27FC236}">
                <a16:creationId xmlns:a16="http://schemas.microsoft.com/office/drawing/2014/main" id="{16089868-251B-ACD1-D37E-CBA1530F52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8145" y="2226489"/>
            <a:ext cx="5116823" cy="14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AE63A414-9C89-3761-2C39-65A1DA0B6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144" y="4022044"/>
            <a:ext cx="5116823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740272-841B-44CE-7652-DF918999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3052" y="2048952"/>
            <a:ext cx="3951287" cy="3348107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852A845B-1132-13C6-F467-0858060FB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AB05F31-B498-AABE-7CB5-F9E353246F54}"/>
              </a:ext>
            </a:extLst>
          </p:cNvPr>
          <p:cNvCxnSpPr/>
          <p:nvPr userDrawn="1"/>
        </p:nvCxnSpPr>
        <p:spPr>
          <a:xfrm flipV="1">
            <a:off x="6289482" y="0"/>
            <a:ext cx="0" cy="1913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347898-7116-542A-7281-A326E3138A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10" y="5470498"/>
            <a:ext cx="0" cy="1387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BC0AC38-665D-3AF4-AC10-F981C8120957}"/>
              </a:ext>
            </a:extLst>
          </p:cNvPr>
          <p:cNvCxnSpPr>
            <a:cxnSpLocks/>
          </p:cNvCxnSpPr>
          <p:nvPr userDrawn="1"/>
        </p:nvCxnSpPr>
        <p:spPr>
          <a:xfrm>
            <a:off x="0" y="5532232"/>
            <a:ext cx="12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901BEDF-8844-D663-ED64-5CEA133D8BA1}"/>
              </a:ext>
            </a:extLst>
          </p:cNvPr>
          <p:cNvCxnSpPr>
            <a:cxnSpLocks/>
          </p:cNvCxnSpPr>
          <p:nvPr userDrawn="1"/>
        </p:nvCxnSpPr>
        <p:spPr>
          <a:xfrm>
            <a:off x="6217920" y="1914388"/>
            <a:ext cx="5974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9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4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com Único Canto Arredondado 6">
            <a:extLst>
              <a:ext uri="{FF2B5EF4-FFF2-40B4-BE49-F238E27FC236}">
                <a16:creationId xmlns:a16="http://schemas.microsoft.com/office/drawing/2014/main" id="{C33F271F-927E-0E1E-9345-BBB0AFE98E13}"/>
              </a:ext>
            </a:extLst>
          </p:cNvPr>
          <p:cNvSpPr/>
          <p:nvPr userDrawn="1"/>
        </p:nvSpPr>
        <p:spPr>
          <a:xfrm rot="10800000" flipV="1">
            <a:off x="4089618" y="1583157"/>
            <a:ext cx="8102380" cy="5271166"/>
          </a:xfrm>
          <a:prstGeom prst="round1Rect">
            <a:avLst>
              <a:gd name="adj" fmla="val 211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com Único Canto Arredondado 8">
            <a:extLst>
              <a:ext uri="{FF2B5EF4-FFF2-40B4-BE49-F238E27FC236}">
                <a16:creationId xmlns:a16="http://schemas.microsoft.com/office/drawing/2014/main" id="{E2A4A6D5-E359-825A-F3F3-302CA8572139}"/>
              </a:ext>
            </a:extLst>
          </p:cNvPr>
          <p:cNvSpPr/>
          <p:nvPr userDrawn="1"/>
        </p:nvSpPr>
        <p:spPr>
          <a:xfrm flipV="1">
            <a:off x="0" y="0"/>
            <a:ext cx="8102379" cy="5271166"/>
          </a:xfrm>
          <a:prstGeom prst="round1Rect">
            <a:avLst>
              <a:gd name="adj" fmla="val 21177"/>
            </a:avLst>
          </a:prstGeom>
          <a:solidFill>
            <a:srgbClr val="9D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116;p21">
            <a:extLst>
              <a:ext uri="{FF2B5EF4-FFF2-40B4-BE49-F238E27FC236}">
                <a16:creationId xmlns:a16="http://schemas.microsoft.com/office/drawing/2014/main" id="{4E0CC896-27C1-231F-3049-CFF7C73C8835}"/>
              </a:ext>
            </a:extLst>
          </p:cNvPr>
          <p:cNvSpPr/>
          <p:nvPr userDrawn="1"/>
        </p:nvSpPr>
        <p:spPr>
          <a:xfrm>
            <a:off x="4080496" y="1583157"/>
            <a:ext cx="4021883" cy="3688009"/>
          </a:xfrm>
          <a:prstGeom prst="round2DiagRect">
            <a:avLst>
              <a:gd name="adj1" fmla="val 30093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700" y="2587920"/>
            <a:ext cx="3263663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7512" y="2400962"/>
            <a:ext cx="2842853" cy="205607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1975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4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0C99EF4-03D2-B602-BF01-AF31CA838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888162" y="0"/>
            <a:ext cx="5303838" cy="6858000"/>
          </a:xfrm>
          <a:prstGeom prst="rect">
            <a:avLst/>
          </a:prstGeom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29F9AD-D882-D0FC-67F2-6CF6BAB11E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163" y="0"/>
            <a:ext cx="5303837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5" name="Google Shape;94;p17">
            <a:extLst>
              <a:ext uri="{FF2B5EF4-FFF2-40B4-BE49-F238E27FC236}">
                <a16:creationId xmlns:a16="http://schemas.microsoft.com/office/drawing/2014/main" id="{8AD9F4F2-011E-7DB2-1528-417ABFD2E3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0078" y="2254085"/>
            <a:ext cx="5619959" cy="117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32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F8962640-4004-54C4-D173-A0736796461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20078" y="1709367"/>
            <a:ext cx="5619959" cy="37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90124457-CECB-A203-06A1-7AE8B416F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077" y="3688172"/>
            <a:ext cx="5619959" cy="1659852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D38CC804-80F9-CF8D-B4A8-D19DEFF1223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502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Slide 45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ctrTitle"/>
          </p:nvPr>
        </p:nvSpPr>
        <p:spPr>
          <a:xfrm>
            <a:off x="581746" y="1455954"/>
            <a:ext cx="6446982" cy="47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a Light"/>
              <a:buNone/>
              <a:defRPr sz="28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33947"/>
            <a:ext cx="12192000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;p7">
            <a:extLst>
              <a:ext uri="{FF2B5EF4-FFF2-40B4-BE49-F238E27FC236}">
                <a16:creationId xmlns:a16="http://schemas.microsoft.com/office/drawing/2014/main" id="{3FD06554-41B0-3210-2C21-0691DD6D99F4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81746" y="884183"/>
            <a:ext cx="6446982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5D16EF-D52B-F51F-BDEF-D1E916970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746" y="2270999"/>
            <a:ext cx="6446837" cy="183110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941C2BBD-4387-B3A1-8E80-6F69AAD61D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290" y="4503745"/>
            <a:ext cx="2680567" cy="44709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DFA00981-423F-FC41-468D-15D7D114AF9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9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6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CAA0BCF-C840-9627-B306-0875F84F3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6" t="847" r="2073" b="12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4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11_Imagem com Legenda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EE7B4-0BA2-75E9-FC18-3D27F66C0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1771" b="2177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DA250A20-09DA-A6FB-CC48-BD747B21F1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1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11_Imagem com Legenda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715AE-10EE-2494-F0E3-78B2722EB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BBB03906-4581-3F9A-9643-4EC02A47921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1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11_Imagem com Legenda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3976D-3300-242C-C1AF-2AD25B6E9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57;p10">
            <a:extLst>
              <a:ext uri="{FF2B5EF4-FFF2-40B4-BE49-F238E27FC236}">
                <a16:creationId xmlns:a16="http://schemas.microsoft.com/office/drawing/2014/main" id="{5A2E8ED0-3F17-1D36-169A-11C6B57AEC5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701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11_Imagem com Legenda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56173-F26A-C19E-69AF-67EA8AAC2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Confidencial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CAA0BCF-C840-9627-B306-0875F84F3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6" t="847" r="2073" b="12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9C2C5D94-84ED-9819-EC9D-FFFD89201157}"/>
              </a:ext>
            </a:extLst>
          </p:cNvPr>
          <p:cNvSpPr/>
          <p:nvPr userDrawn="1"/>
        </p:nvSpPr>
        <p:spPr>
          <a:xfrm>
            <a:off x="304800" y="251414"/>
            <a:ext cx="2237678" cy="447097"/>
          </a:xfrm>
          <a:prstGeom prst="round2DiagRect">
            <a:avLst>
              <a:gd name="adj1" fmla="val 31008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2233682D-CCE3-9B69-8C93-C369F03B61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839" y="185854"/>
            <a:ext cx="2126166" cy="51265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Este </a:t>
            </a:r>
            <a:r>
              <a:rPr lang="en-US" err="1"/>
              <a:t>documento</a:t>
            </a:r>
            <a:r>
              <a:rPr lang="en-US"/>
              <a:t> </a:t>
            </a:r>
            <a:r>
              <a:rPr lang="en-US" err="1"/>
              <a:t>contém</a:t>
            </a:r>
            <a:r>
              <a:rPr lang="en-US"/>
              <a:t> </a:t>
            </a:r>
            <a:r>
              <a:rPr lang="en-US" err="1"/>
              <a:t>informações</a:t>
            </a:r>
            <a:r>
              <a:rPr lang="en-US"/>
              <a:t> </a:t>
            </a:r>
            <a:r>
              <a:rPr lang="en-US" err="1"/>
              <a:t>confidenciais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7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7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4D45DDB-49EA-D36D-B588-F3B3D6DAC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4" t="1623" r="1504" b="1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D6372-AB33-E993-B0DA-B0913421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AA718567-6574-C44A-3AD9-5A35243D1F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47014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46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1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1771932B-7E2E-7902-2D90-B51E786C42D6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96361" y="2051559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19212771-4B37-366E-190D-15FF9AD3841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196361" y="4320923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Google Shape;34;p7">
            <a:extLst>
              <a:ext uri="{FF2B5EF4-FFF2-40B4-BE49-F238E27FC236}">
                <a16:creationId xmlns:a16="http://schemas.microsoft.com/office/drawing/2014/main" id="{9DE3C914-CEF1-3037-ACDA-45B9449C5A7B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196361" y="3186241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82;p15">
            <a:extLst>
              <a:ext uri="{FF2B5EF4-FFF2-40B4-BE49-F238E27FC236}">
                <a16:creationId xmlns:a16="http://schemas.microsoft.com/office/drawing/2014/main" id="{6832F428-C4C9-7E4D-E258-EA3CE615BE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72971" y="2922968"/>
            <a:ext cx="4085383" cy="1012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2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0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8F557659-FF90-79C2-7D3B-7F699C1CA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766066" cy="5938687"/>
          </a:xfrm>
          <a:prstGeom prst="rect">
            <a:avLst/>
          </a:prstGeom>
        </p:spPr>
      </p:pic>
      <p:sp>
        <p:nvSpPr>
          <p:cNvPr id="4" name="Google Shape;94;p17">
            <a:extLst>
              <a:ext uri="{FF2B5EF4-FFF2-40B4-BE49-F238E27FC236}">
                <a16:creationId xmlns:a16="http://schemas.microsoft.com/office/drawing/2014/main" id="{D72AF151-F83A-4011-DC86-9D84A65CCB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3384" y="1043181"/>
            <a:ext cx="6446982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40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C95EF1C2-899E-B88B-592D-D1746DF32F7F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43384" y="498463"/>
            <a:ext cx="6446982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D465752-F7A0-CE02-97EB-8EEFCDD74B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3384" y="2481578"/>
            <a:ext cx="3121937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0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9" name="Google Shape;57;p10">
            <a:extLst>
              <a:ext uri="{FF2B5EF4-FFF2-40B4-BE49-F238E27FC236}">
                <a16:creationId xmlns:a16="http://schemas.microsoft.com/office/drawing/2014/main" id="{CF254008-4A5C-C0B6-537D-1687DEAF239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2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1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0C7CBD25-353E-6C1C-4231-566DB3C3F76B}"/>
              </a:ext>
            </a:extLst>
          </p:cNvPr>
          <p:cNvSpPr/>
          <p:nvPr userDrawn="1"/>
        </p:nvSpPr>
        <p:spPr>
          <a:xfrm>
            <a:off x="6171970" y="1244904"/>
            <a:ext cx="4943115" cy="4532766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" name="Google Shape;124;p22">
            <a:extLst>
              <a:ext uri="{FF2B5EF4-FFF2-40B4-BE49-F238E27FC236}">
                <a16:creationId xmlns:a16="http://schemas.microsoft.com/office/drawing/2014/main" id="{83A68BD2-E668-5952-7607-B885B0CFC4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445397" y="1393185"/>
            <a:ext cx="4396259" cy="4236204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119;p21">
            <a:extLst>
              <a:ext uri="{FF2B5EF4-FFF2-40B4-BE49-F238E27FC236}">
                <a16:creationId xmlns:a16="http://schemas.microsoft.com/office/drawing/2014/main" id="{A7C54C22-ED12-7C27-757F-196FCAD670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9624" y="1344826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D3DC595-E34C-E4AC-02D8-A68452E13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015" y="2379309"/>
            <a:ext cx="4843045" cy="33655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8688C993-A539-6878-D993-6E55EC4C59C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2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2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4;p22">
            <a:extLst>
              <a:ext uri="{FF2B5EF4-FFF2-40B4-BE49-F238E27FC236}">
                <a16:creationId xmlns:a16="http://schemas.microsoft.com/office/drawing/2014/main" id="{70631891-9D64-F221-25B1-C1B12C2AB5F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1475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124;p22">
            <a:extLst>
              <a:ext uri="{FF2B5EF4-FFF2-40B4-BE49-F238E27FC236}">
                <a16:creationId xmlns:a16="http://schemas.microsoft.com/office/drawing/2014/main" id="{2274C562-5F9F-DB93-C3F4-62CBD67AB2C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7972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124;p22">
            <a:extLst>
              <a:ext uri="{FF2B5EF4-FFF2-40B4-BE49-F238E27FC236}">
                <a16:creationId xmlns:a16="http://schemas.microsoft.com/office/drawing/2014/main" id="{B8736FBD-1197-B0C4-7587-AC5BD4D1AC8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04469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6;p22">
            <a:extLst>
              <a:ext uri="{FF2B5EF4-FFF2-40B4-BE49-F238E27FC236}">
                <a16:creationId xmlns:a16="http://schemas.microsoft.com/office/drawing/2014/main" id="{E052B415-09AC-3D11-C461-EF9DA15C89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455" y="1245969"/>
            <a:ext cx="8709090" cy="66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360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75D373B9-890B-1C0D-8799-4709B4ADD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475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B2F1BA5A-74F2-50BA-535E-F503D4DB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7972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Texto 5">
            <a:extLst>
              <a:ext uri="{FF2B5EF4-FFF2-40B4-BE49-F238E27FC236}">
                <a16:creationId xmlns:a16="http://schemas.microsoft.com/office/drawing/2014/main" id="{3E4A76BA-10FF-7216-02F3-147D050D05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4469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874E327-0C81-E92E-3F30-9584F6A5C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64" t="28718" r="20879" b="2897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F9CEDAB-D57C-CA16-5B28-CAF4F90C6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86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11_Imagem com Legenda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E54C80-5075-123F-487B-84694B11F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402162"/>
            <a:ext cx="11201400" cy="6300788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F9CEDAB-D57C-CA16-5B28-CAF4F90C6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3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Gráfico 4">
            <a:extLst>
              <a:ext uri="{FF2B5EF4-FFF2-40B4-BE49-F238E27FC236}">
                <a16:creationId xmlns:a16="http://schemas.microsoft.com/office/drawing/2014/main" id="{8CBC18AA-7C01-B8BD-82CF-103E109CD04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10478" y="1773328"/>
            <a:ext cx="4441235" cy="3311344"/>
          </a:xfr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B7FE9B04-9D9D-CC2C-5029-1103850DAC54}"/>
              </a:ext>
            </a:extLst>
          </p:cNvPr>
          <p:cNvSpPr/>
          <p:nvPr userDrawn="1"/>
        </p:nvSpPr>
        <p:spPr>
          <a:xfrm>
            <a:off x="6278176" y="1000215"/>
            <a:ext cx="4943115" cy="4532766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538F9DEC-CFE1-5216-C363-1F66D46DD327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6639705" y="1810102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519DD181-AC56-3CEF-0DF1-CD3664468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9706" y="2379309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3E9F06DC-D799-3186-ECF4-C4EFEB985D4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803564"/>
            <a:ext cx="6991350" cy="84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 Light"/>
              <a:buNone/>
              <a:defRPr sz="3200" b="0" i="0" u="none" strike="noStrike" cap="non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1" y="2081791"/>
            <a:ext cx="69913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texto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70" r:id="rId4"/>
    <p:sldLayoutId id="2147483671" r:id="rId5"/>
    <p:sldLayoutId id="2147483672" r:id="rId6"/>
    <p:sldLayoutId id="2147483673" r:id="rId7"/>
    <p:sldLayoutId id="2147483706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8" r:id="rId29"/>
    <p:sldLayoutId id="2147483694" r:id="rId30"/>
    <p:sldLayoutId id="2147483697" r:id="rId31"/>
    <p:sldLayoutId id="2147483695" r:id="rId32"/>
    <p:sldLayoutId id="2147483709" r:id="rId33"/>
    <p:sldLayoutId id="2147483705" r:id="rId34"/>
    <p:sldLayoutId id="2147483704" r:id="rId35"/>
    <p:sldLayoutId id="2147483707" r:id="rId36"/>
    <p:sldLayoutId id="2147483703" r:id="rId37"/>
    <p:sldLayoutId id="2147483696" r:id="rId38"/>
    <p:sldLayoutId id="2147483708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B_5DFE5A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8/10/relationships/comments" Target="../comments/modernComment_129_750C89AE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8/10/relationships/comments" Target="../comments/modernComment_122_5B4B3C2E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E_1AB10A7A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6_F7FB537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591F36-0800-CF87-2FC6-C24C543B6BD7}"/>
              </a:ext>
            </a:extLst>
          </p:cNvPr>
          <p:cNvSpPr txBox="1">
            <a:spLocks/>
          </p:cNvSpPr>
          <p:nvPr/>
        </p:nvSpPr>
        <p:spPr>
          <a:xfrm>
            <a:off x="4664373" y="3927565"/>
            <a:ext cx="2863254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40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ora Light"/>
                <a:cs typeface="Segoe UI" panose="020B0502040204020203" pitchFamily="34" charset="0"/>
                <a:sym typeface="Sora 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400">
                <a:solidFill>
                  <a:schemeClr val="bg2"/>
                </a:solidFill>
              </a:rPr>
              <a:t>Tecnologia que inspira o amanhã </a:t>
            </a:r>
            <a:endParaRPr lang="pt-BR" sz="1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2">
            <a:extLst>
              <a:ext uri="{FF2B5EF4-FFF2-40B4-BE49-F238E27FC236}">
                <a16:creationId xmlns:a16="http://schemas.microsoft.com/office/drawing/2014/main" id="{CAD4A7D8-5145-68B2-D36A-1468DA39C412}"/>
              </a:ext>
            </a:extLst>
          </p:cNvPr>
          <p:cNvSpPr txBox="1"/>
          <p:nvPr/>
        </p:nvSpPr>
        <p:spPr>
          <a:xfrm>
            <a:off x="381000" y="3013501"/>
            <a:ext cx="32752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>
                <a:solidFill>
                  <a:schemeClr val="tx1"/>
                </a:solidFill>
                <a:latin typeface="Segoe UI"/>
                <a:ea typeface="Verdana"/>
                <a:cs typeface="Segoe UI"/>
              </a:rPr>
              <a:t>SUCESSÃO</a:t>
            </a:r>
          </a:p>
        </p:txBody>
      </p:sp>
      <p:sp>
        <p:nvSpPr>
          <p:cNvPr id="3" name="CaixaDeTexto 12">
            <a:extLst>
              <a:ext uri="{FF2B5EF4-FFF2-40B4-BE49-F238E27FC236}">
                <a16:creationId xmlns:a16="http://schemas.microsoft.com/office/drawing/2014/main" id="{187100BB-8D45-3F29-1279-73C6F25CB3D7}"/>
              </a:ext>
            </a:extLst>
          </p:cNvPr>
          <p:cNvSpPr txBox="1"/>
          <p:nvPr/>
        </p:nvSpPr>
        <p:spPr>
          <a:xfrm>
            <a:off x="8369034" y="2921167"/>
            <a:ext cx="344196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chemeClr val="tx2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Em 2021, a posição inédita de </a:t>
            </a:r>
            <a:r>
              <a:rPr lang="pt-BR" sz="2000" b="1">
                <a:solidFill>
                  <a:schemeClr val="tx2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CEO</a:t>
            </a:r>
            <a:r>
              <a:rPr lang="pt-BR" sz="2000">
                <a:solidFill>
                  <a:schemeClr val="tx2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 foi ocupada por </a:t>
            </a:r>
            <a:r>
              <a:rPr lang="pt-BR" sz="2000" i="1">
                <a:solidFill>
                  <a:schemeClr val="tx2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Eduardo Smith</a:t>
            </a:r>
            <a:r>
              <a:rPr lang="pt-BR" sz="2000">
                <a:solidFill>
                  <a:schemeClr val="tx2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0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0C22B-ECF6-954B-7C42-199B6F3C9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900" y="2061255"/>
            <a:ext cx="10490200" cy="1217729"/>
          </a:xfrm>
        </p:spPr>
        <p:txBody>
          <a:bodyPr wrap="square">
            <a:spAutoFit/>
          </a:bodyPr>
          <a:lstStyle/>
          <a:p>
            <a:r>
              <a:rPr lang="pt-BR" sz="7200" b="1">
                <a:solidFill>
                  <a:schemeClr val="tx1"/>
                </a:solidFill>
                <a:latin typeface="Segoe UI"/>
                <a:cs typeface="Segoe UI"/>
              </a:rPr>
              <a:t>Solidez </a:t>
            </a:r>
            <a:r>
              <a:rPr lang="pt-BR" sz="7200">
                <a:solidFill>
                  <a:srgbClr val="5C5CFF"/>
                </a:solidFill>
                <a:latin typeface="Segoe UI"/>
                <a:cs typeface="Segoe UI"/>
              </a:rPr>
              <a:t>+</a:t>
            </a:r>
            <a:r>
              <a:rPr lang="pt-BR" sz="7200" b="1">
                <a:solidFill>
                  <a:schemeClr val="tx1"/>
                </a:solidFill>
                <a:latin typeface="Segoe UI"/>
                <a:cs typeface="Segoe UI"/>
              </a:rPr>
              <a:t> Flexibilidade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43610-3BB3-673A-1547-1372D2F4446D}"/>
              </a:ext>
            </a:extLst>
          </p:cNvPr>
          <p:cNvSpPr txBox="1"/>
          <p:nvPr/>
        </p:nvSpPr>
        <p:spPr>
          <a:xfrm>
            <a:off x="850900" y="4055221"/>
            <a:ext cx="6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É assim que potencializamos a eficiência das organizações, transformando desafios em oportunidades de crescimento e inovação. </a:t>
            </a:r>
            <a:endParaRPr lang="pt-BR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949D9-AC97-EDA1-ED01-99ACD189416F}"/>
              </a:ext>
            </a:extLst>
          </p:cNvPr>
          <p:cNvSpPr txBox="1"/>
          <p:nvPr/>
        </p:nvSpPr>
        <p:spPr>
          <a:xfrm>
            <a:off x="850900" y="1747366"/>
            <a:ext cx="6208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0" i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Entre grandes empresas e startups, encontramos nosso diferencial </a:t>
            </a:r>
          </a:p>
        </p:txBody>
      </p:sp>
    </p:spTree>
    <p:extLst>
      <p:ext uri="{BB962C8B-B14F-4D97-AF65-F5344CB8AC3E}">
        <p14:creationId xmlns:p14="http://schemas.microsoft.com/office/powerpoint/2010/main" val="985594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F82AB-BC88-F658-0BF1-6A6282203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19" y="2035591"/>
            <a:ext cx="4843045" cy="841080"/>
          </a:xfrm>
        </p:spPr>
        <p:txBody>
          <a:bodyPr>
            <a:normAutofit/>
          </a:bodyPr>
          <a:lstStyle/>
          <a:p>
            <a:r>
              <a:rPr lang="pt-BR" b="1" i="1">
                <a:latin typeface="Segoe UI"/>
                <a:cs typeface="Segoe UI"/>
              </a:rPr>
              <a:t>Fast Facts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35146E21-E982-41F8-830C-E1B9483A941B}"/>
              </a:ext>
            </a:extLst>
          </p:cNvPr>
          <p:cNvSpPr txBox="1"/>
          <p:nvPr/>
        </p:nvSpPr>
        <p:spPr>
          <a:xfrm>
            <a:off x="670908" y="2646159"/>
            <a:ext cx="1882737" cy="2846279"/>
          </a:xfrm>
          <a:prstGeom prst="rect">
            <a:avLst/>
          </a:prstGeom>
          <a:noFill/>
        </p:spPr>
        <p:txBody>
          <a:bodyPr rot="0" spcFirstLastPara="0" vert="horz" wrap="square" lIns="60312" tIns="30156" rIns="60312" bIns="301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7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>
                <a:solidFill>
                  <a:srgbClr val="5C5CFF"/>
                </a:solidFill>
                <a:latin typeface="Segoe UI"/>
                <a:ea typeface="+mn-lt"/>
                <a:cs typeface="Segoe UI"/>
              </a:rPr>
              <a:t>+R$800Mi</a:t>
            </a:r>
            <a:endParaRPr lang="pt-BR" sz="2400">
              <a:solidFill>
                <a:srgbClr val="5C5CFF"/>
              </a:solidFill>
              <a:latin typeface="Segoe UI"/>
              <a:ea typeface="Verdana"/>
              <a:cs typeface="Segoe UI"/>
            </a:endParaRPr>
          </a:p>
          <a:p>
            <a:r>
              <a:rPr lang="pt-BR" sz="1100">
                <a:solidFill>
                  <a:srgbClr val="2B2F47"/>
                </a:solidFill>
                <a:latin typeface="Segoe UI"/>
                <a:ea typeface="+mn-lt"/>
                <a:cs typeface="Segoe UI"/>
              </a:rPr>
              <a:t>Receita líquida 2024</a:t>
            </a:r>
            <a:endParaRPr lang="pt-BR" sz="1050">
              <a:solidFill>
                <a:srgbClr val="2B2F47"/>
              </a:solidFill>
              <a:latin typeface="Segoe UI"/>
              <a:ea typeface="Verdana"/>
              <a:cs typeface="Segoe UI"/>
            </a:endParaRPr>
          </a:p>
          <a:p>
            <a:endParaRPr lang="pt-BR" sz="1000">
              <a:solidFill>
                <a:srgbClr val="5C5CFF"/>
              </a:solidFill>
              <a:latin typeface="Segoe UI"/>
              <a:ea typeface="+mn-lt"/>
              <a:cs typeface="Segoe UI"/>
            </a:endParaRPr>
          </a:p>
          <a:p>
            <a:r>
              <a:rPr lang="pt-BR" sz="2400" b="1">
                <a:solidFill>
                  <a:srgbClr val="5C5CFF"/>
                </a:solidFill>
                <a:latin typeface="Segoe UI"/>
                <a:ea typeface="+mn-lt"/>
                <a:cs typeface="Segoe UI"/>
              </a:rPr>
              <a:t>+23%</a:t>
            </a:r>
            <a:endParaRPr lang="pt-BR" sz="2400">
              <a:solidFill>
                <a:srgbClr val="5C5CFF"/>
              </a:solidFill>
              <a:latin typeface="Segoe UI"/>
              <a:ea typeface="Verdana"/>
              <a:cs typeface="Segoe UI"/>
            </a:endParaRPr>
          </a:p>
          <a:p>
            <a:r>
              <a:rPr lang="pt-BR" sz="1100">
                <a:solidFill>
                  <a:srgbClr val="2B2F47"/>
                </a:solidFill>
                <a:latin typeface="Segoe UI"/>
                <a:ea typeface="+mn-lt"/>
                <a:cs typeface="Segoe UI"/>
              </a:rPr>
              <a:t>CAGR entre 2022 e 2024</a:t>
            </a:r>
            <a:endParaRPr lang="pt-BR"/>
          </a:p>
          <a:p>
            <a:endParaRPr lang="pt-BR" sz="1100">
              <a:solidFill>
                <a:srgbClr val="5C5CFF"/>
              </a:solidFill>
              <a:latin typeface="Segoe UI"/>
              <a:ea typeface="+mn-lt"/>
              <a:cs typeface="Segoe UI"/>
            </a:endParaRPr>
          </a:p>
          <a:p>
            <a:r>
              <a:rPr lang="pt-BR" sz="2400" b="1" dirty="0">
                <a:solidFill>
                  <a:srgbClr val="5C5CFF"/>
                </a:solidFill>
                <a:latin typeface="Segoe UI"/>
                <a:ea typeface="+mn-lt"/>
                <a:cs typeface="Segoe UI"/>
              </a:rPr>
              <a:t>+15.000</a:t>
            </a:r>
            <a:endParaRPr lang="pt-BR" sz="2400" dirty="0">
              <a:solidFill>
                <a:srgbClr val="5C5CFF"/>
              </a:solidFill>
              <a:latin typeface="Segoe UI"/>
              <a:ea typeface="Verdana"/>
              <a:cs typeface="Segoe UI"/>
            </a:endParaRPr>
          </a:p>
          <a:p>
            <a:r>
              <a:rPr lang="pt-BR" sz="1100">
                <a:solidFill>
                  <a:srgbClr val="2B2F47"/>
                </a:solidFill>
                <a:latin typeface="Segoe UI"/>
                <a:ea typeface="+mn-lt"/>
                <a:cs typeface="Segoe UI"/>
              </a:rPr>
              <a:t>clientes</a:t>
            </a:r>
            <a:endParaRPr lang="pt-BR" sz="1050">
              <a:solidFill>
                <a:srgbClr val="2B2F47"/>
              </a:solidFill>
              <a:latin typeface="Segoe UI"/>
              <a:ea typeface="Verdana"/>
              <a:cs typeface="Segoe UI"/>
            </a:endParaRPr>
          </a:p>
          <a:p>
            <a:endParaRPr lang="pt-BR" sz="1000">
              <a:solidFill>
                <a:srgbClr val="5C5CFF"/>
              </a:solidFill>
              <a:latin typeface="Segoe UI"/>
              <a:ea typeface="+mn-lt"/>
              <a:cs typeface="Segoe UI"/>
            </a:endParaRPr>
          </a:p>
          <a:p>
            <a:r>
              <a:rPr lang="pt-BR" sz="2400" b="1" dirty="0">
                <a:solidFill>
                  <a:srgbClr val="5C5CFF"/>
                </a:solidFill>
                <a:latin typeface="Segoe UI"/>
                <a:ea typeface="+mn-lt"/>
                <a:cs typeface="Segoe UI"/>
              </a:rPr>
              <a:t>+3.100</a:t>
            </a:r>
            <a:endParaRPr lang="pt-BR" sz="2400" dirty="0">
              <a:solidFill>
                <a:srgbClr val="5C5CFF"/>
              </a:solidFill>
              <a:latin typeface="Segoe UI"/>
              <a:ea typeface="Verdana"/>
              <a:cs typeface="Segoe UI"/>
            </a:endParaRPr>
          </a:p>
          <a:p>
            <a:r>
              <a:rPr lang="pt-BR" sz="1100">
                <a:solidFill>
                  <a:srgbClr val="2B2F47"/>
                </a:solidFill>
                <a:latin typeface="Segoe UI"/>
                <a:ea typeface="+mn-lt"/>
                <a:cs typeface="Segoe UI"/>
              </a:rPr>
              <a:t>colaboradores</a:t>
            </a:r>
            <a:r>
              <a:rPr lang="pt-BR" sz="1000" dirty="0">
                <a:solidFill>
                  <a:srgbClr val="2B2F47"/>
                </a:solidFill>
                <a:latin typeface="Segoe UI"/>
                <a:ea typeface="+mn-lt"/>
                <a:cs typeface="Segoe UI"/>
              </a:rPr>
              <a:t> </a:t>
            </a:r>
            <a:endParaRPr lang="pt-BR" sz="1000" dirty="0">
              <a:solidFill>
                <a:srgbClr val="2B2F47"/>
              </a:solidFill>
              <a:latin typeface="Segoe UI"/>
              <a:ea typeface="Verdana"/>
              <a:cs typeface="Segoe UI"/>
            </a:endParaRPr>
          </a:p>
          <a:p>
            <a:endParaRPr lang="pt-BR" sz="1000">
              <a:solidFill>
                <a:srgbClr val="5C5CFF"/>
              </a:solidFill>
              <a:latin typeface="Segoe UI"/>
              <a:ea typeface="+mn-lt"/>
              <a:cs typeface="Segoe U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A5E07-0FE6-BC1F-3D99-A11CEE43C1B1}"/>
              </a:ext>
            </a:extLst>
          </p:cNvPr>
          <p:cNvGrpSpPr/>
          <p:nvPr/>
        </p:nvGrpSpPr>
        <p:grpSpPr>
          <a:xfrm>
            <a:off x="2841253" y="2646835"/>
            <a:ext cx="2743200" cy="2077492"/>
            <a:chOff x="2841253" y="2646835"/>
            <a:chExt cx="2743200" cy="2077492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CC0CC08-61E7-49B0-1B42-309B8D94A58E}"/>
                </a:ext>
              </a:extLst>
            </p:cNvPr>
            <p:cNvSpPr txBox="1"/>
            <p:nvPr/>
          </p:nvSpPr>
          <p:spPr>
            <a:xfrm>
              <a:off x="2841253" y="2646835"/>
              <a:ext cx="2743200" cy="20774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2400" b="1" dirty="0">
                  <a:solidFill>
                    <a:srgbClr val="5C5CFF"/>
                  </a:solidFill>
                  <a:latin typeface="Segoe UI"/>
                  <a:cs typeface="Segoe UI"/>
                </a:rPr>
                <a:t>+34 anos</a:t>
              </a:r>
            </a:p>
            <a:p>
              <a:endParaRPr lang="pt-BR" sz="2400" b="1">
                <a:solidFill>
                  <a:srgbClr val="5C5CFF"/>
                </a:solidFill>
                <a:latin typeface="Segoe UI"/>
                <a:cs typeface="Segoe UI"/>
              </a:endParaRPr>
            </a:p>
            <a:p>
              <a:r>
                <a:rPr lang="pt-BR" sz="2400" b="1" dirty="0">
                  <a:solidFill>
                    <a:srgbClr val="5C5CFF"/>
                  </a:solidFill>
                  <a:latin typeface="Segoe UI"/>
                  <a:cs typeface="Segoe UI"/>
                </a:rPr>
                <a:t>11 aquisições</a:t>
              </a:r>
              <a:r>
                <a:rPr lang="pt-BR" sz="2400" dirty="0">
                  <a:solidFill>
                    <a:srgbClr val="2B2F47"/>
                  </a:solidFill>
                  <a:latin typeface="Segoe UI"/>
                  <a:cs typeface="Segoe UI"/>
                </a:rPr>
                <a:t>​</a:t>
              </a:r>
            </a:p>
            <a:p>
              <a:r>
                <a:rPr lang="pt-BR" sz="1100" dirty="0">
                  <a:solidFill>
                    <a:srgbClr val="2B2F47"/>
                  </a:solidFill>
                  <a:latin typeface="Segoe UI"/>
                  <a:cs typeface="Segoe UI"/>
                </a:rPr>
                <a:t>desde 2019​</a:t>
              </a:r>
            </a:p>
            <a:p>
              <a:r>
                <a:rPr lang="pt-BR" sz="1100" dirty="0">
                  <a:solidFill>
                    <a:srgbClr val="2B2F47"/>
                  </a:solidFill>
                  <a:latin typeface="Segoe UI"/>
                  <a:cs typeface="Segoe UI"/>
                </a:rPr>
                <a:t>​​</a:t>
              </a:r>
            </a:p>
            <a:p>
              <a:r>
                <a:rPr lang="pt-BR" sz="1100" dirty="0">
                  <a:solidFill>
                    <a:srgbClr val="2B2F47"/>
                  </a:solidFill>
                  <a:latin typeface="Segoe UI"/>
                  <a:cs typeface="Segoe UI"/>
                </a:rPr>
                <a:t>Presença ​</a:t>
              </a:r>
            </a:p>
            <a:p>
              <a:r>
                <a:rPr lang="pt-BR" sz="2400" b="1" dirty="0">
                  <a:solidFill>
                    <a:srgbClr val="5C5CFF"/>
                  </a:solidFill>
                  <a:latin typeface="Segoe UI"/>
                  <a:cs typeface="Segoe UI"/>
                </a:rPr>
                <a:t>INTERNACIONAL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6E929-B8E4-F6AF-0A34-56FC1E42B1DD}"/>
                </a:ext>
              </a:extLst>
            </p:cNvPr>
            <p:cNvSpPr txBox="1"/>
            <p:nvPr/>
          </p:nvSpPr>
          <p:spPr>
            <a:xfrm>
              <a:off x="2899003" y="2985523"/>
              <a:ext cx="9553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>
                  <a:solidFill>
                    <a:schemeClr val="tx2"/>
                  </a:solidFill>
                  <a:latin typeface="Segoe UI"/>
                  <a:cs typeface="Segoe UI"/>
                </a:rPr>
                <a:t>de mercado</a:t>
              </a:r>
              <a:endParaRPr lang="pt-BR" sz="1100" b="1">
                <a:solidFill>
                  <a:schemeClr val="tx2"/>
                </a:solidFill>
                <a:latin typeface="Segoe UI"/>
                <a:cs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4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0542AA-A704-7668-38B2-1348E4861238}"/>
              </a:ext>
            </a:extLst>
          </p:cNvPr>
          <p:cNvGrpSpPr/>
          <p:nvPr/>
        </p:nvGrpSpPr>
        <p:grpSpPr>
          <a:xfrm>
            <a:off x="6245746" y="1262936"/>
            <a:ext cx="4296693" cy="2104504"/>
            <a:chOff x="6053045" y="1262936"/>
            <a:chExt cx="4296693" cy="2104504"/>
          </a:xfrm>
        </p:grpSpPr>
        <p:pic>
          <p:nvPicPr>
            <p:cNvPr id="3" name="Imagem 13">
              <a:extLst>
                <a:ext uri="{FF2B5EF4-FFF2-40B4-BE49-F238E27FC236}">
                  <a16:creationId xmlns:a16="http://schemas.microsoft.com/office/drawing/2014/main" id="{1A015F8D-1C11-F267-676E-A66CFCDC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053045" y="1262936"/>
              <a:ext cx="2104504" cy="2104504"/>
            </a:xfrm>
            <a:prstGeom prst="rect">
              <a:avLst/>
            </a:prstGeom>
          </p:spPr>
        </p:pic>
        <p:pic>
          <p:nvPicPr>
            <p:cNvPr id="12" name="Imagem 15" descr="Texto&#10;&#10;Descrição gerada automaticamente">
              <a:extLst>
                <a:ext uri="{FF2B5EF4-FFF2-40B4-BE49-F238E27FC236}">
                  <a16:creationId xmlns:a16="http://schemas.microsoft.com/office/drawing/2014/main" id="{83AFB03B-B6B0-F7ED-1A80-8BB127E3E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5234" y="1262936"/>
              <a:ext cx="2104504" cy="210450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8EA554-39B4-1933-FAF6-A46A9D65FB07}"/>
              </a:ext>
            </a:extLst>
          </p:cNvPr>
          <p:cNvGrpSpPr/>
          <p:nvPr/>
        </p:nvGrpSpPr>
        <p:grpSpPr>
          <a:xfrm>
            <a:off x="6238042" y="3347853"/>
            <a:ext cx="4296693" cy="2104504"/>
            <a:chOff x="6045341" y="3347853"/>
            <a:chExt cx="4296693" cy="2104504"/>
          </a:xfrm>
        </p:grpSpPr>
        <p:pic>
          <p:nvPicPr>
            <p:cNvPr id="7" name="Imagem 14" descr="Texto&#10;&#10;Descrição gerada automaticamente">
              <a:extLst>
                <a:ext uri="{FF2B5EF4-FFF2-40B4-BE49-F238E27FC236}">
                  <a16:creationId xmlns:a16="http://schemas.microsoft.com/office/drawing/2014/main" id="{2204F534-212F-6289-AF67-7F17F4F84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7530" y="3347853"/>
              <a:ext cx="2104504" cy="2104504"/>
            </a:xfrm>
            <a:prstGeom prst="rect">
              <a:avLst/>
            </a:prstGeom>
          </p:spPr>
        </p:pic>
        <p:pic>
          <p:nvPicPr>
            <p:cNvPr id="16" name="Imagem 16" descr="Texto&#10;&#10;Descrição gerada automaticamente">
              <a:extLst>
                <a:ext uri="{FF2B5EF4-FFF2-40B4-BE49-F238E27FC236}">
                  <a16:creationId xmlns:a16="http://schemas.microsoft.com/office/drawing/2014/main" id="{FFB7B55F-4EE5-4810-30B6-704A9FF14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5341" y="3347853"/>
              <a:ext cx="2104504" cy="2104504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67ED6EDA-8433-6624-4B51-0D11E88EFACE}"/>
              </a:ext>
            </a:extLst>
          </p:cNvPr>
          <p:cNvSpPr>
            <a:spLocks noGrp="1"/>
          </p:cNvSpPr>
          <p:nvPr/>
        </p:nvSpPr>
        <p:spPr>
          <a:xfrm>
            <a:off x="1559298" y="1392062"/>
            <a:ext cx="4394662" cy="293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 b="0" i="0" u="none" strike="noStrike" cap="none">
                <a:solidFill>
                  <a:schemeClr val="accent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>
                <a:latin typeface="Segoe UI"/>
                <a:cs typeface="Segoe UI"/>
              </a:rPr>
              <a:t>Somos uma das </a:t>
            </a:r>
            <a:r>
              <a:rPr lang="pt-BR" sz="4800" b="1">
                <a:latin typeface="Segoe UI"/>
                <a:cs typeface="Segoe UI"/>
              </a:rPr>
              <a:t>melhores empresas para trabalhar</a:t>
            </a:r>
          </a:p>
        </p:txBody>
      </p:sp>
    </p:spTree>
    <p:extLst>
      <p:ext uri="{BB962C8B-B14F-4D97-AF65-F5344CB8AC3E}">
        <p14:creationId xmlns:p14="http://schemas.microsoft.com/office/powerpoint/2010/main" val="55782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48FE-DC90-BECA-70C2-200616A7B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728" y="1298641"/>
            <a:ext cx="6446982" cy="1280954"/>
          </a:xfrm>
        </p:spPr>
        <p:txBody>
          <a:bodyPr/>
          <a:lstStyle/>
          <a:p>
            <a:r>
              <a:rPr lang="pt-BR" b="1">
                <a:latin typeface="Segoe UI"/>
                <a:cs typeface="Segoe UI"/>
              </a:rPr>
              <a:t>CONQUISTAS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07194A-43F7-974E-CBC1-66949CFA1788}"/>
              </a:ext>
            </a:extLst>
          </p:cNvPr>
          <p:cNvGrpSpPr/>
          <p:nvPr/>
        </p:nvGrpSpPr>
        <p:grpSpPr>
          <a:xfrm>
            <a:off x="1682128" y="1942575"/>
            <a:ext cx="8682572" cy="3810519"/>
            <a:chOff x="1434769" y="2288049"/>
            <a:chExt cx="8682572" cy="381051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486A8A-2E91-DC6C-2F0F-E0BEF8BE9B1B}"/>
                </a:ext>
              </a:extLst>
            </p:cNvPr>
            <p:cNvGrpSpPr/>
            <p:nvPr/>
          </p:nvGrpSpPr>
          <p:grpSpPr>
            <a:xfrm>
              <a:off x="1434769" y="2288049"/>
              <a:ext cx="7877936" cy="3810519"/>
              <a:chOff x="1682127" y="2288049"/>
              <a:chExt cx="7877936" cy="381051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49EA66C-73C0-AA2F-EC82-6462C4387C79}"/>
                  </a:ext>
                </a:extLst>
              </p:cNvPr>
              <p:cNvGrpSpPr/>
              <p:nvPr/>
            </p:nvGrpSpPr>
            <p:grpSpPr>
              <a:xfrm>
                <a:off x="1682127" y="2288049"/>
                <a:ext cx="3534765" cy="3810519"/>
                <a:chOff x="1682127" y="2288049"/>
                <a:chExt cx="3534765" cy="381051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6931F19-6F6E-3941-836C-652335536DDA}"/>
                    </a:ext>
                  </a:extLst>
                </p:cNvPr>
                <p:cNvSpPr txBox="1"/>
                <p:nvPr/>
              </p:nvSpPr>
              <p:spPr>
                <a:xfrm>
                  <a:off x="1682127" y="2288049"/>
                  <a:ext cx="3009900" cy="106785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600">
                      <a:solidFill>
                        <a:schemeClr val="accent1"/>
                      </a:solidFill>
                      <a:latin typeface="Segoe UI"/>
                      <a:cs typeface="Segoe UI"/>
                    </a:rPr>
                    <a:t>PRÊMIO LÍDERES SC - LIDE SC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chemeClr val="tx1"/>
                      </a:solidFill>
                      <a:latin typeface="Segoe UI"/>
                      <a:ea typeface="Verdana"/>
                      <a:cs typeface="Segoe UI"/>
                    </a:rPr>
                    <a:t>Líder Setorial Tecnologia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chemeClr val="tx1"/>
                      </a:solidFill>
                      <a:latin typeface="Segoe UI"/>
                      <a:ea typeface="Verdana"/>
                      <a:cs typeface="Segoe UI"/>
                    </a:rPr>
                    <a:t>2022</a:t>
                  </a:r>
                  <a:endParaRPr lang="pt-BR">
                    <a:solidFill>
                      <a:schemeClr val="tx1"/>
                    </a:solidFill>
                    <a:latin typeface="Segoe UI"/>
                    <a:cs typeface="Segoe UI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1000CBC-DBCF-EE8C-C8A6-8C262482EC3E}"/>
                    </a:ext>
                  </a:extLst>
                </p:cNvPr>
                <p:cNvSpPr txBox="1"/>
                <p:nvPr/>
              </p:nvSpPr>
              <p:spPr>
                <a:xfrm>
                  <a:off x="1682127" y="3682239"/>
                  <a:ext cx="3318497" cy="1021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400">
                      <a:solidFill>
                        <a:srgbClr val="5C5CFF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RANKING TOP OPEN CORPS 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err="1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Categoria</a:t>
                  </a:r>
                  <a:r>
                    <a:rPr lang="en-US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 Software – 2020, 2021 e 2022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Top 100 Middle Market - 2023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F6D45A5-839B-037C-70F1-837DF592CA68}"/>
                    </a:ext>
                  </a:extLst>
                </p:cNvPr>
                <p:cNvSpPr txBox="1"/>
                <p:nvPr/>
              </p:nvSpPr>
              <p:spPr>
                <a:xfrm>
                  <a:off x="1682127" y="5076878"/>
                  <a:ext cx="3534765" cy="1021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rgbClr val="5C5CFF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RANKING 50 CAMPEÃS DE INOVAÇÃO DO SUL DO PAÍS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2020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DC736FE-92EF-B4C5-6433-B97A6D8A79C5}"/>
                  </a:ext>
                </a:extLst>
              </p:cNvPr>
              <p:cNvGrpSpPr/>
              <p:nvPr/>
            </p:nvGrpSpPr>
            <p:grpSpPr>
              <a:xfrm>
                <a:off x="5772953" y="2288049"/>
                <a:ext cx="3787110" cy="3810519"/>
                <a:chOff x="6049178" y="2288049"/>
                <a:chExt cx="3787110" cy="3810519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8755BDA-D108-09F3-12C1-83646A8A1B7F}"/>
                    </a:ext>
                  </a:extLst>
                </p:cNvPr>
                <p:cNvSpPr txBox="1"/>
                <p:nvPr/>
              </p:nvSpPr>
              <p:spPr>
                <a:xfrm>
                  <a:off x="6049179" y="2288049"/>
                  <a:ext cx="3009900" cy="698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rgbClr val="5C5CFF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IBM BEACON AWARDS 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2019 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AA8526-B162-CBF5-2A8F-E2A246536272}"/>
                    </a:ext>
                  </a:extLst>
                </p:cNvPr>
                <p:cNvSpPr txBox="1"/>
                <p:nvPr/>
              </p:nvSpPr>
              <p:spPr>
                <a:xfrm>
                  <a:off x="6049178" y="3217659"/>
                  <a:ext cx="3318497" cy="698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rgbClr val="5C5CFF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PRÊMIO CERTI DE INOVAÇÃO 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2019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CDD3A41-EA61-DB28-85E6-B918209D03A1}"/>
                    </a:ext>
                  </a:extLst>
                </p:cNvPr>
                <p:cNvSpPr txBox="1"/>
                <p:nvPr/>
              </p:nvSpPr>
              <p:spPr>
                <a:xfrm>
                  <a:off x="6049178" y="4147269"/>
                  <a:ext cx="3318497" cy="698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400">
                      <a:solidFill>
                        <a:srgbClr val="5C5CFF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TOP 3 STARTUP AWARDS 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2018 e 2020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FA1AB2-47FD-5A43-95F1-12F1DDB79FF7}"/>
                    </a:ext>
                  </a:extLst>
                </p:cNvPr>
                <p:cNvSpPr txBox="1"/>
                <p:nvPr/>
              </p:nvSpPr>
              <p:spPr>
                <a:xfrm>
                  <a:off x="6049178" y="5076878"/>
                  <a:ext cx="3787110" cy="1021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rgbClr val="5C5CFF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PRÊMIO CASPAR ERICH STEMMER DE INOVAÇÃO 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pt-BR" sz="1400">
                      <a:solidFill>
                        <a:schemeClr val="tx1"/>
                      </a:solidFill>
                      <a:latin typeface="Segoe UI" panose="020B0502040204020203" pitchFamily="34" charset="0"/>
                      <a:ea typeface="Verdana"/>
                      <a:cs typeface="Segoe UI" panose="020B0502040204020203" pitchFamily="34" charset="0"/>
                    </a:rPr>
                    <a:t>2019</a:t>
                  </a:r>
                </a:p>
              </p:txBody>
            </p:sp>
          </p:grpSp>
        </p:grpSp>
        <p:pic>
          <p:nvPicPr>
            <p:cNvPr id="16" name="Imagem 13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76BA040A-71E9-80F7-0A3F-7D7889969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069" y="2364875"/>
              <a:ext cx="1609272" cy="1351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7559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04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40F4-BB3B-9ED1-D0A0-2140EC85A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t-BR" sz="3600" b="1">
                <a:latin typeface="Segoe UI"/>
                <a:cs typeface="Segoe UI"/>
              </a:rPr>
              <a:t>Como tudo começou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53BDF9-655E-BC9D-E9DA-F6A69670B1B1}"/>
              </a:ext>
            </a:extLst>
          </p:cNvPr>
          <p:cNvSpPr txBox="1">
            <a:spLocks/>
          </p:cNvSpPr>
          <p:nvPr/>
        </p:nvSpPr>
        <p:spPr>
          <a:xfrm>
            <a:off x="443383" y="2109247"/>
            <a:ext cx="5408067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40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ora Light"/>
                <a:cs typeface="Segoe UI" panose="020B0502040204020203" pitchFamily="34" charset="0"/>
                <a:sym typeface="Sora 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>
                <a:solidFill>
                  <a:schemeClr val="bg2"/>
                </a:solidFill>
              </a:rPr>
              <a:t>Em 1990, três amigos compartilharam seus conhecimentos e sonhos para dar início a uma jornada que, em pouco tempo, resultaria na criação de uma das </a:t>
            </a:r>
            <a:r>
              <a:rPr lang="pt-BR" sz="1600" b="1">
                <a:solidFill>
                  <a:schemeClr val="bg2"/>
                </a:solidFill>
              </a:rPr>
              <a:t>maiores empresas de tecnologia do Brasil</a:t>
            </a:r>
            <a:r>
              <a:rPr lang="pt-BR" sz="1600">
                <a:solidFill>
                  <a:schemeClr val="bg2"/>
                </a:solidFill>
              </a:rPr>
              <a:t>. </a:t>
            </a:r>
            <a:endParaRPr lang="pt-BR" sz="1600" b="1">
              <a:solidFill>
                <a:schemeClr val="bg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7A604B-5E9C-884B-0E33-E7D58F2151E9}"/>
              </a:ext>
            </a:extLst>
          </p:cNvPr>
          <p:cNvGrpSpPr/>
          <p:nvPr/>
        </p:nvGrpSpPr>
        <p:grpSpPr>
          <a:xfrm>
            <a:off x="6547581" y="1076023"/>
            <a:ext cx="5600621" cy="4855182"/>
            <a:chOff x="5451213" y="1043181"/>
            <a:chExt cx="5600621" cy="4855182"/>
          </a:xfrm>
        </p:grpSpPr>
        <p:pic>
          <p:nvPicPr>
            <p:cNvPr id="26" name="Picture 25" descr="Homem sentado ao lado de computador&#10;&#10;Descrição gerada automaticamente">
              <a:extLst>
                <a:ext uri="{FF2B5EF4-FFF2-40B4-BE49-F238E27FC236}">
                  <a16:creationId xmlns:a16="http://schemas.microsoft.com/office/drawing/2014/main" id="{B8F81AF2-DE82-CAA1-D1DC-92714EA2B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" r="1195" b="216"/>
            <a:stretch/>
          </p:blipFill>
          <p:spPr>
            <a:xfrm>
              <a:off x="6940020" y="1043181"/>
              <a:ext cx="4111814" cy="2769873"/>
            </a:xfrm>
            <a:custGeom>
              <a:avLst/>
              <a:gdLst>
                <a:gd name="connsiteX0" fmla="*/ 764813 w 3769713"/>
                <a:gd name="connsiteY0" fmla="*/ 0 h 2539421"/>
                <a:gd name="connsiteX1" fmla="*/ 1768924 w 3769713"/>
                <a:gd name="connsiteY1" fmla="*/ 0 h 2539421"/>
                <a:gd name="connsiteX2" fmla="*/ 2765602 w 3769713"/>
                <a:gd name="connsiteY2" fmla="*/ 0 h 2539421"/>
                <a:gd name="connsiteX3" fmla="*/ 3769713 w 3769713"/>
                <a:gd name="connsiteY3" fmla="*/ 0 h 2539421"/>
                <a:gd name="connsiteX4" fmla="*/ 3769713 w 3769713"/>
                <a:gd name="connsiteY4" fmla="*/ 1778077 h 2539421"/>
                <a:gd name="connsiteX5" fmla="*/ 3083049 w 3769713"/>
                <a:gd name="connsiteY5" fmla="*/ 2538938 h 2539421"/>
                <a:gd name="connsiteX6" fmla="*/ 3073501 w 3769713"/>
                <a:gd name="connsiteY6" fmla="*/ 2539421 h 2539421"/>
                <a:gd name="connsiteX7" fmla="*/ 0 w 3769713"/>
                <a:gd name="connsiteY7" fmla="*/ 2539421 h 2539421"/>
                <a:gd name="connsiteX8" fmla="*/ 0 w 3769713"/>
                <a:gd name="connsiteY8" fmla="*/ 764813 h 2539421"/>
                <a:gd name="connsiteX9" fmla="*/ 764813 w 3769713"/>
                <a:gd name="connsiteY9" fmla="*/ 0 h 253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69713" h="2539421">
                  <a:moveTo>
                    <a:pt x="764813" y="0"/>
                  </a:moveTo>
                  <a:lnTo>
                    <a:pt x="1768924" y="0"/>
                  </a:lnTo>
                  <a:lnTo>
                    <a:pt x="2765602" y="0"/>
                  </a:lnTo>
                  <a:lnTo>
                    <a:pt x="3769713" y="0"/>
                  </a:lnTo>
                  <a:lnTo>
                    <a:pt x="3769713" y="1778077"/>
                  </a:lnTo>
                  <a:cubicBezTo>
                    <a:pt x="3769713" y="2173797"/>
                    <a:pt x="3468501" y="2499741"/>
                    <a:pt x="3083049" y="2538938"/>
                  </a:cubicBezTo>
                  <a:lnTo>
                    <a:pt x="3073501" y="2539421"/>
                  </a:lnTo>
                  <a:lnTo>
                    <a:pt x="0" y="2539421"/>
                  </a:lnTo>
                  <a:lnTo>
                    <a:pt x="0" y="764813"/>
                  </a:lnTo>
                  <a:cubicBezTo>
                    <a:pt x="0" y="342712"/>
                    <a:pt x="342712" y="0"/>
                    <a:pt x="764813" y="0"/>
                  </a:cubicBezTo>
                  <a:close/>
                </a:path>
              </a:pathLst>
            </a:cu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92C499-3A6B-0631-B732-06206CB47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b="22"/>
            <a:stretch>
              <a:fillRect/>
            </a:stretch>
          </p:blipFill>
          <p:spPr>
            <a:xfrm>
              <a:off x="5451213" y="3091769"/>
              <a:ext cx="4211123" cy="2806594"/>
            </a:xfrm>
            <a:custGeom>
              <a:avLst/>
              <a:gdLst>
                <a:gd name="connsiteX0" fmla="*/ 710109 w 3803111"/>
                <a:gd name="connsiteY0" fmla="*/ 0 h 2534666"/>
                <a:gd name="connsiteX1" fmla="*/ 3803111 w 3803111"/>
                <a:gd name="connsiteY1" fmla="*/ 0 h 2534666"/>
                <a:gd name="connsiteX2" fmla="*/ 3803111 w 3803111"/>
                <a:gd name="connsiteY2" fmla="*/ 1771520 h 2534666"/>
                <a:gd name="connsiteX3" fmla="*/ 3039965 w 3803111"/>
                <a:gd name="connsiteY3" fmla="*/ 2534666 h 2534666"/>
                <a:gd name="connsiteX4" fmla="*/ 1996428 w 3803111"/>
                <a:gd name="connsiteY4" fmla="*/ 2534666 h 2534666"/>
                <a:gd name="connsiteX5" fmla="*/ 1043537 w 3803111"/>
                <a:gd name="connsiteY5" fmla="*/ 2534666 h 2534666"/>
                <a:gd name="connsiteX6" fmla="*/ 0 w 3803111"/>
                <a:gd name="connsiteY6" fmla="*/ 2534666 h 2534666"/>
                <a:gd name="connsiteX7" fmla="*/ 0 w 3803111"/>
                <a:gd name="connsiteY7" fmla="*/ 760464 h 2534666"/>
                <a:gd name="connsiteX8" fmla="*/ 685167 w 3803111"/>
                <a:gd name="connsiteY8" fmla="*/ 1261 h 253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3111" h="2534666">
                  <a:moveTo>
                    <a:pt x="710109" y="0"/>
                  </a:moveTo>
                  <a:lnTo>
                    <a:pt x="3803111" y="0"/>
                  </a:lnTo>
                  <a:lnTo>
                    <a:pt x="3803111" y="1771520"/>
                  </a:lnTo>
                  <a:cubicBezTo>
                    <a:pt x="3803111" y="2192701"/>
                    <a:pt x="3461146" y="2534666"/>
                    <a:pt x="3039965" y="2534666"/>
                  </a:cubicBezTo>
                  <a:lnTo>
                    <a:pt x="1996428" y="2534666"/>
                  </a:lnTo>
                  <a:lnTo>
                    <a:pt x="1043537" y="2534666"/>
                  </a:lnTo>
                  <a:lnTo>
                    <a:pt x="0" y="2534666"/>
                  </a:lnTo>
                  <a:lnTo>
                    <a:pt x="0" y="760464"/>
                  </a:lnTo>
                  <a:cubicBezTo>
                    <a:pt x="0" y="365607"/>
                    <a:pt x="300555" y="40373"/>
                    <a:pt x="685167" y="1261"/>
                  </a:cubicBezTo>
                  <a:close/>
                </a:path>
              </a:pathLst>
            </a:cu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9E763E9-FE28-5592-E227-E156740C61C1}"/>
              </a:ext>
            </a:extLst>
          </p:cNvPr>
          <p:cNvSpPr txBox="1">
            <a:spLocks/>
          </p:cNvSpPr>
          <p:nvPr/>
        </p:nvSpPr>
        <p:spPr>
          <a:xfrm>
            <a:off x="3666875" y="5408630"/>
            <a:ext cx="2705493" cy="64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40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ora Light"/>
                <a:cs typeface="Segoe UI" panose="020B0502040204020203" pitchFamily="34" charset="0"/>
                <a:sym typeface="Sora Ligh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Marafon, Ilson e Guto, os sócios-fundadores do Grupo </a:t>
            </a:r>
            <a:r>
              <a:rPr lang="pt-BR" sz="1000" err="1">
                <a:solidFill>
                  <a:schemeClr val="bg2"/>
                </a:solidFill>
                <a:latin typeface="Segoe UI"/>
                <a:cs typeface="Segoe UI"/>
              </a:rPr>
              <a:t>Softplan</a:t>
            </a:r>
            <a:endParaRPr lang="pt-BR" sz="1000">
              <a:solidFill>
                <a:schemeClr val="bg2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316572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ADEAD70-4131-CDDB-D45E-2F0AF7427D90}"/>
              </a:ext>
            </a:extLst>
          </p:cNvPr>
          <p:cNvSpPr txBox="1"/>
          <p:nvPr/>
        </p:nvSpPr>
        <p:spPr>
          <a:xfrm>
            <a:off x="643689" y="1428750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1990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AC6F2A-519F-F631-22FF-CB5B6549CF2A}"/>
              </a:ext>
            </a:extLst>
          </p:cNvPr>
          <p:cNvSpPr txBox="1"/>
          <p:nvPr/>
        </p:nvSpPr>
        <p:spPr>
          <a:xfrm>
            <a:off x="2692039" y="1428750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>
                <a:latin typeface="Segoe UI"/>
                <a:ea typeface="Verdana"/>
                <a:cs typeface="Segoe UI"/>
              </a:rPr>
              <a:t>2000</a:t>
            </a:r>
            <a:endParaRPr lang="pt-BR" sz="2400">
              <a:latin typeface="Segoe UI"/>
              <a:cs typeface="Segoe U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360810F-D3F6-2E5D-867A-EBAE308E617D}"/>
              </a:ext>
            </a:extLst>
          </p:cNvPr>
          <p:cNvSpPr txBox="1"/>
          <p:nvPr/>
        </p:nvSpPr>
        <p:spPr>
          <a:xfrm>
            <a:off x="5148654" y="1428750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2015</a:t>
            </a:r>
          </a:p>
        </p:txBody>
      </p:sp>
      <p:sp>
        <p:nvSpPr>
          <p:cNvPr id="52" name="CaixaDeTexto 2">
            <a:extLst>
              <a:ext uri="{FF2B5EF4-FFF2-40B4-BE49-F238E27FC236}">
                <a16:creationId xmlns:a16="http://schemas.microsoft.com/office/drawing/2014/main" id="{250A9FB1-1BC1-3F39-6D97-092A9D77048F}"/>
              </a:ext>
            </a:extLst>
          </p:cNvPr>
          <p:cNvSpPr txBox="1"/>
          <p:nvPr/>
        </p:nvSpPr>
        <p:spPr>
          <a:xfrm>
            <a:off x="769183" y="1789816"/>
            <a:ext cx="1705375" cy="239102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Início </a:t>
            </a:r>
            <a:r>
              <a:rPr lang="pt-BR" sz="1000" err="1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Softplan</a:t>
            </a:r>
            <a:endParaRPr lang="pt-BR" sz="3600" err="1">
              <a:solidFill>
                <a:srgbClr val="5C5CFF"/>
              </a:solidFill>
              <a:latin typeface="Segoe UI"/>
              <a:ea typeface="Calibri" panose="020F0502020204030204"/>
              <a:cs typeface="Segoe UI"/>
            </a:endParaRPr>
          </a:p>
        </p:txBody>
      </p:sp>
      <p:sp>
        <p:nvSpPr>
          <p:cNvPr id="62" name="CaixaDeTexto 2">
            <a:extLst>
              <a:ext uri="{FF2B5EF4-FFF2-40B4-BE49-F238E27FC236}">
                <a16:creationId xmlns:a16="http://schemas.microsoft.com/office/drawing/2014/main" id="{ADF61C93-2865-34A5-D8C5-090AD9E6E845}"/>
              </a:ext>
            </a:extLst>
          </p:cNvPr>
          <p:cNvSpPr txBox="1"/>
          <p:nvPr/>
        </p:nvSpPr>
        <p:spPr>
          <a:xfrm>
            <a:off x="5229244" y="1809644"/>
            <a:ext cx="1962203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Primeiro Conselho Externo – Reinaldo Theodoro Ferreira Lucas</a:t>
            </a:r>
            <a:endParaRPr lang="pt-BR" sz="2400"/>
          </a:p>
        </p:txBody>
      </p:sp>
      <p:sp>
        <p:nvSpPr>
          <p:cNvPr id="66" name="CaixaDeTexto 1">
            <a:extLst>
              <a:ext uri="{FF2B5EF4-FFF2-40B4-BE49-F238E27FC236}">
                <a16:creationId xmlns:a16="http://schemas.microsoft.com/office/drawing/2014/main" id="{13FFF069-4B35-E33A-E7B7-A2E1DC83DF0A}"/>
              </a:ext>
            </a:extLst>
          </p:cNvPr>
          <p:cNvSpPr txBox="1"/>
          <p:nvPr/>
        </p:nvSpPr>
        <p:spPr>
          <a:xfrm>
            <a:off x="5228840" y="2158499"/>
            <a:ext cx="2338422" cy="652484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Sede Sapiens Park;</a:t>
            </a:r>
            <a:endParaRPr lang="pt-BR" sz="2400"/>
          </a:p>
          <a:p>
            <a:r>
              <a:rPr lang="pt-BR" sz="1000">
                <a:latin typeface="Segoe UI"/>
                <a:ea typeface="Verdana"/>
                <a:cs typeface="Segoe UI"/>
              </a:rPr>
              <a:t>Investimento na 1Doc e </a:t>
            </a:r>
            <a:r>
              <a:rPr lang="pt-BR" sz="1000" err="1">
                <a:latin typeface="Segoe UI"/>
                <a:ea typeface="Verdana"/>
                <a:cs typeface="Segoe UI"/>
              </a:rPr>
              <a:t>Refera</a:t>
            </a:r>
            <a:r>
              <a:rPr lang="pt-BR" sz="1000">
                <a:latin typeface="Segoe UI"/>
                <a:ea typeface="Verdana"/>
                <a:cs typeface="Segoe UI"/>
              </a:rPr>
              <a:t>; 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Criação do código de ética e conduta;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Criação da área de compliance.</a:t>
            </a:r>
          </a:p>
        </p:txBody>
      </p:sp>
      <p:sp>
        <p:nvSpPr>
          <p:cNvPr id="68" name="CaixaDeTexto 2">
            <a:extLst>
              <a:ext uri="{FF2B5EF4-FFF2-40B4-BE49-F238E27FC236}">
                <a16:creationId xmlns:a16="http://schemas.microsoft.com/office/drawing/2014/main" id="{81C4ECEA-7021-8763-6525-DA0D73A57D1F}"/>
              </a:ext>
            </a:extLst>
          </p:cNvPr>
          <p:cNvSpPr txBox="1"/>
          <p:nvPr/>
        </p:nvSpPr>
        <p:spPr>
          <a:xfrm>
            <a:off x="771837" y="2034220"/>
            <a:ext cx="1524809" cy="806373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Lançamento do </a:t>
            </a:r>
            <a:r>
              <a:rPr lang="pt-BR" sz="1000" err="1">
                <a:latin typeface="Segoe UI"/>
                <a:ea typeface="Verdana"/>
                <a:cs typeface="Segoe UI"/>
              </a:rPr>
              <a:t>Sienge</a:t>
            </a:r>
            <a:r>
              <a:rPr lang="pt-BR" sz="1000">
                <a:latin typeface="Segoe UI"/>
                <a:ea typeface="Verdana"/>
                <a:cs typeface="Segoe UI"/>
              </a:rPr>
              <a:t>;</a:t>
            </a:r>
            <a:endParaRPr lang="pt-BR" sz="1000" err="1">
              <a:latin typeface="Segoe UI"/>
              <a:ea typeface="Verdana"/>
              <a:cs typeface="Segoe UI"/>
            </a:endParaRPr>
          </a:p>
          <a:p>
            <a:r>
              <a:rPr lang="pt-BR" sz="1000">
                <a:latin typeface="Segoe UI"/>
                <a:ea typeface="Verdana"/>
                <a:cs typeface="Segoe UI"/>
              </a:rPr>
              <a:t>Lançamento SIDER;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Lançamento SAJ;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Lançamento SAFF;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Fomos para São Paulo.</a:t>
            </a:r>
          </a:p>
        </p:txBody>
      </p:sp>
      <p:sp>
        <p:nvSpPr>
          <p:cNvPr id="70" name="CaixaDeTexto 3">
            <a:extLst>
              <a:ext uri="{FF2B5EF4-FFF2-40B4-BE49-F238E27FC236}">
                <a16:creationId xmlns:a16="http://schemas.microsoft.com/office/drawing/2014/main" id="{561ECBFE-09C0-768E-0111-B0E001E46F8F}"/>
              </a:ext>
            </a:extLst>
          </p:cNvPr>
          <p:cNvSpPr txBox="1"/>
          <p:nvPr/>
        </p:nvSpPr>
        <p:spPr>
          <a:xfrm>
            <a:off x="2693435" y="1815331"/>
            <a:ext cx="1705495" cy="960261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Planejamento estratégico “20 anos em 5”;</a:t>
            </a:r>
            <a:br>
              <a:rPr lang="pt-BR" sz="1000">
                <a:latin typeface="Segoe UI"/>
                <a:ea typeface="Verdana"/>
                <a:cs typeface="Segoe UI"/>
              </a:rPr>
            </a:br>
            <a:r>
              <a:rPr lang="pt-BR" sz="1000">
                <a:latin typeface="Segoe UI"/>
                <a:ea typeface="Verdana"/>
                <a:cs typeface="Segoe UI"/>
              </a:rPr>
              <a:t>Crescimento Acelerado;</a:t>
            </a:r>
            <a:endParaRPr lang="pt-BR" sz="2400"/>
          </a:p>
          <a:p>
            <a:r>
              <a:rPr lang="pt-BR" sz="1000">
                <a:latin typeface="Segoe UI"/>
                <a:ea typeface="Verdana"/>
                <a:cs typeface="Segoe UI"/>
              </a:rPr>
              <a:t>Novo escritório em SP;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TJSP 100% Digital;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Sede ParqTec.</a:t>
            </a:r>
          </a:p>
        </p:txBody>
      </p:sp>
      <p:sp>
        <p:nvSpPr>
          <p:cNvPr id="80" name="Título 1">
            <a:extLst>
              <a:ext uri="{FF2B5EF4-FFF2-40B4-BE49-F238E27FC236}">
                <a16:creationId xmlns:a16="http://schemas.microsoft.com/office/drawing/2014/main" id="{B1F766E3-22E2-5D65-FDA8-5D3BE8853296}"/>
              </a:ext>
            </a:extLst>
          </p:cNvPr>
          <p:cNvSpPr txBox="1">
            <a:spLocks/>
          </p:cNvSpPr>
          <p:nvPr/>
        </p:nvSpPr>
        <p:spPr>
          <a:xfrm>
            <a:off x="737416" y="509607"/>
            <a:ext cx="2309855" cy="590095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b="1">
                <a:solidFill>
                  <a:schemeClr val="accent1"/>
                </a:solidFill>
                <a:latin typeface="Segoe UI"/>
                <a:cs typeface="Segoe UI"/>
                <a:sym typeface="Sora Light"/>
              </a:rPr>
              <a:t>Nossa história</a:t>
            </a:r>
          </a:p>
        </p:txBody>
      </p:sp>
      <p:pic>
        <p:nvPicPr>
          <p:cNvPr id="2" name="Imagem 1" descr="Homem sentado ao lado de computador&#10;&#10;Descrição gerada automaticamente">
            <a:extLst>
              <a:ext uri="{FF2B5EF4-FFF2-40B4-BE49-F238E27FC236}">
                <a16:creationId xmlns:a16="http://schemas.microsoft.com/office/drawing/2014/main" id="{0B044DA8-6D5F-0633-B047-2CBD98C0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99" y="4261086"/>
            <a:ext cx="2711450" cy="1818121"/>
          </a:xfrm>
          <a:prstGeom prst="round2DiagRect">
            <a:avLst/>
          </a:prstGeom>
        </p:spPr>
      </p:pic>
      <p:pic>
        <p:nvPicPr>
          <p:cNvPr id="3" name="Imagem 2" descr="Pessoas em pé sorrindo&#10;&#10;Descrição gerada automaticamente">
            <a:extLst>
              <a:ext uri="{FF2B5EF4-FFF2-40B4-BE49-F238E27FC236}">
                <a16:creationId xmlns:a16="http://schemas.microsoft.com/office/drawing/2014/main" id="{BF83A0FE-2B57-1918-D9BA-DCAF89A0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" t="19841" r="14136" b="-5"/>
          <a:stretch/>
        </p:blipFill>
        <p:spPr>
          <a:xfrm>
            <a:off x="2914059" y="3647554"/>
            <a:ext cx="3320466" cy="2056666"/>
          </a:xfrm>
          <a:prstGeom prst="round2Diag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C4D48A0-DE29-79CD-FC0D-3A0FFD70B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917" y="4161677"/>
            <a:ext cx="3251200" cy="2163683"/>
          </a:xfrm>
          <a:prstGeom prst="rect">
            <a:avLst/>
          </a:prstGeom>
          <a:ln>
            <a:noFill/>
          </a:ln>
        </p:spPr>
      </p:pic>
      <p:pic>
        <p:nvPicPr>
          <p:cNvPr id="92" name="Imagem 91" descr="Uma imagem contendo pessoa, homem, foto, mulher&#10;&#10;Descrição gerada automaticamente">
            <a:extLst>
              <a:ext uri="{FF2B5EF4-FFF2-40B4-BE49-F238E27FC236}">
                <a16:creationId xmlns:a16="http://schemas.microsoft.com/office/drawing/2014/main" id="{3E9C1795-699E-331A-5834-473C2A888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2020" r="87771" b="48072"/>
          <a:stretch/>
        </p:blipFill>
        <p:spPr>
          <a:xfrm>
            <a:off x="304571" y="12967287"/>
            <a:ext cx="1006481" cy="543808"/>
          </a:xfrm>
          <a:prstGeom prst="round2Diag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BCF4D8E-43EF-B828-2E09-AC8D24628707}"/>
              </a:ext>
            </a:extLst>
          </p:cNvPr>
          <p:cNvGrpSpPr/>
          <p:nvPr/>
        </p:nvGrpSpPr>
        <p:grpSpPr>
          <a:xfrm>
            <a:off x="6323840" y="4160207"/>
            <a:ext cx="689379" cy="666403"/>
            <a:chOff x="7475681" y="3645477"/>
            <a:chExt cx="770659" cy="727363"/>
          </a:xfrm>
        </p:grpSpPr>
        <p:sp>
          <p:nvSpPr>
            <p:cNvPr id="8" name="Retângulo: Cantos Diagonais Arredondados 7">
              <a:extLst>
                <a:ext uri="{FF2B5EF4-FFF2-40B4-BE49-F238E27FC236}">
                  <a16:creationId xmlns:a16="http://schemas.microsoft.com/office/drawing/2014/main" id="{0DDCB72F-4959-9558-8FA1-AC468FBCC4A4}"/>
                </a:ext>
              </a:extLst>
            </p:cNvPr>
            <p:cNvSpPr/>
            <p:nvPr/>
          </p:nvSpPr>
          <p:spPr>
            <a:xfrm>
              <a:off x="7475681" y="3645477"/>
              <a:ext cx="770659" cy="727363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 descr="Ícone&#10;&#10;Descrição gerada automaticamente">
              <a:extLst>
                <a:ext uri="{FF2B5EF4-FFF2-40B4-BE49-F238E27FC236}">
                  <a16:creationId xmlns:a16="http://schemas.microsoft.com/office/drawing/2014/main" id="{E96752C1-1639-3D49-8FEB-272973DF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8508" y="3805525"/>
              <a:ext cx="322119" cy="4130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" name="Imagem 13" descr="logo_softplan_rgb_versao_cor_oficial | Legaltech no Brasil">
            <a:extLst>
              <a:ext uri="{FF2B5EF4-FFF2-40B4-BE49-F238E27FC236}">
                <a16:creationId xmlns:a16="http://schemas.microsoft.com/office/drawing/2014/main" id="{6B015A9A-5391-3E7B-BDF4-5D6865899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009" y="4135212"/>
            <a:ext cx="1172734" cy="385940"/>
          </a:xfrm>
          <a:prstGeom prst="round2DiagRect">
            <a:avLst/>
          </a:prstGeom>
        </p:spPr>
      </p:pic>
      <p:pic>
        <p:nvPicPr>
          <p:cNvPr id="15" name="Imagem 14" descr="Homem em pé com a mão&#10;&#10;Descrição gerada automaticamente">
            <a:extLst>
              <a:ext uri="{FF2B5EF4-FFF2-40B4-BE49-F238E27FC236}">
                <a16:creationId xmlns:a16="http://schemas.microsoft.com/office/drawing/2014/main" id="{1A45D415-919A-6243-27B9-2119447483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018" t="3081" r="18744" b="16725"/>
          <a:stretch/>
        </p:blipFill>
        <p:spPr>
          <a:xfrm>
            <a:off x="8835662" y="3552486"/>
            <a:ext cx="2048017" cy="2145180"/>
          </a:xfrm>
          <a:prstGeom prst="round2Diag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8F1362-BB50-C4A4-C0FA-B4DE39CFAFFA}"/>
              </a:ext>
            </a:extLst>
          </p:cNvPr>
          <p:cNvSpPr txBox="1"/>
          <p:nvPr/>
        </p:nvSpPr>
        <p:spPr>
          <a:xfrm>
            <a:off x="9764596" y="1435553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2018</a:t>
            </a:r>
          </a:p>
        </p:txBody>
      </p:sp>
      <p:sp>
        <p:nvSpPr>
          <p:cNvPr id="16" name="CaixaDeTexto 2">
            <a:extLst>
              <a:ext uri="{FF2B5EF4-FFF2-40B4-BE49-F238E27FC236}">
                <a16:creationId xmlns:a16="http://schemas.microsoft.com/office/drawing/2014/main" id="{DCA4DE74-442D-7EDB-3C7C-E7B506459B13}"/>
              </a:ext>
            </a:extLst>
          </p:cNvPr>
          <p:cNvSpPr txBox="1"/>
          <p:nvPr/>
        </p:nvSpPr>
        <p:spPr>
          <a:xfrm>
            <a:off x="9884799" y="1809642"/>
            <a:ext cx="1439799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Contratação Conselho: Eduardo Smith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955298-57A8-0ABC-122A-E27FB4A921DE}"/>
              </a:ext>
            </a:extLst>
          </p:cNvPr>
          <p:cNvSpPr txBox="1"/>
          <p:nvPr/>
        </p:nvSpPr>
        <p:spPr>
          <a:xfrm>
            <a:off x="7790890" y="1428750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>
                <a:latin typeface="Segoe UI"/>
                <a:ea typeface="Verdana"/>
                <a:cs typeface="Segoe UI"/>
              </a:rPr>
              <a:t>2016</a:t>
            </a:r>
            <a:endParaRPr lang="pt-BR" sz="2400">
              <a:latin typeface="Segoe UI"/>
              <a:cs typeface="Segoe UI"/>
            </a:endParaRPr>
          </a:p>
        </p:txBody>
      </p:sp>
      <p:sp>
        <p:nvSpPr>
          <p:cNvPr id="24" name="CaixaDeTexto 3">
            <a:extLst>
              <a:ext uri="{FF2B5EF4-FFF2-40B4-BE49-F238E27FC236}">
                <a16:creationId xmlns:a16="http://schemas.microsoft.com/office/drawing/2014/main" id="{7838C15A-452E-364C-FD74-3646786EDE20}"/>
              </a:ext>
            </a:extLst>
          </p:cNvPr>
          <p:cNvSpPr txBox="1"/>
          <p:nvPr/>
        </p:nvSpPr>
        <p:spPr>
          <a:xfrm>
            <a:off x="7792800" y="1813016"/>
            <a:ext cx="1712319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Contratação Conselho: </a:t>
            </a:r>
            <a:r>
              <a:rPr lang="pt-BR" sz="1000" err="1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Uberaldo</a:t>
            </a:r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 Teixeira Fernandes</a:t>
            </a:r>
            <a:endParaRPr lang="pt-BR" sz="2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CD9D28-5E2E-9999-6630-08A15540CF17}"/>
              </a:ext>
            </a:extLst>
          </p:cNvPr>
          <p:cNvCxnSpPr>
            <a:cxnSpLocks/>
            <a:stCxn id="27" idx="1"/>
          </p:cNvCxnSpPr>
          <p:nvPr/>
        </p:nvCxnSpPr>
        <p:spPr>
          <a:xfrm>
            <a:off x="940344" y="1231824"/>
            <a:ext cx="11251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63D68F9D-010D-100E-8229-5862AFAC78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344" y="1112762"/>
            <a:ext cx="258943" cy="23812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B508C71-4AAE-0E71-5782-C3F700EF7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777" y="1112762"/>
            <a:ext cx="258943" cy="23812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EC1FFB1-5762-B050-10DD-C682D10E81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8252" y="1112762"/>
            <a:ext cx="258943" cy="23812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992B63E-4496-63DA-2CDC-3FE08F0CB4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80488" y="1112762"/>
            <a:ext cx="258943" cy="23812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22678D1-A964-774D-5913-625E36E93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54194" y="1112762"/>
            <a:ext cx="258943" cy="2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96870FD9-6EA9-70CD-C369-BDCABE22D39A}"/>
              </a:ext>
            </a:extLst>
          </p:cNvPr>
          <p:cNvSpPr txBox="1"/>
          <p:nvPr/>
        </p:nvSpPr>
        <p:spPr>
          <a:xfrm>
            <a:off x="2220574" y="1442357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2020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F667B4D-F278-FEC0-A810-DCABE5C55A54}"/>
              </a:ext>
            </a:extLst>
          </p:cNvPr>
          <p:cNvSpPr txBox="1"/>
          <p:nvPr/>
        </p:nvSpPr>
        <p:spPr>
          <a:xfrm>
            <a:off x="4259088" y="1449160"/>
            <a:ext cx="1070067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2021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3224AB9-0E70-D878-8C32-08D26FA361CB}"/>
              </a:ext>
            </a:extLst>
          </p:cNvPr>
          <p:cNvSpPr txBox="1"/>
          <p:nvPr/>
        </p:nvSpPr>
        <p:spPr>
          <a:xfrm>
            <a:off x="9661793" y="1449160"/>
            <a:ext cx="1792414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2024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F2AD979-1F41-817A-5421-2A22F6AF66B8}"/>
              </a:ext>
            </a:extLst>
          </p:cNvPr>
          <p:cNvSpPr txBox="1"/>
          <p:nvPr/>
        </p:nvSpPr>
        <p:spPr>
          <a:xfrm>
            <a:off x="5969816" y="1442357"/>
            <a:ext cx="1438086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2022</a:t>
            </a:r>
          </a:p>
        </p:txBody>
      </p:sp>
      <p:sp>
        <p:nvSpPr>
          <p:cNvPr id="64" name="CaixaDeTexto 2">
            <a:extLst>
              <a:ext uri="{FF2B5EF4-FFF2-40B4-BE49-F238E27FC236}">
                <a16:creationId xmlns:a16="http://schemas.microsoft.com/office/drawing/2014/main" id="{546EB208-088B-DA81-1CEC-09C71BADA874}"/>
              </a:ext>
            </a:extLst>
          </p:cNvPr>
          <p:cNvSpPr txBox="1"/>
          <p:nvPr/>
        </p:nvSpPr>
        <p:spPr>
          <a:xfrm>
            <a:off x="4086253" y="1856632"/>
            <a:ext cx="1705375" cy="190819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Nomeação CEO </a:t>
            </a:r>
          </a:p>
        </p:txBody>
      </p:sp>
      <p:sp>
        <p:nvSpPr>
          <p:cNvPr id="72" name="CaixaDeTexto 4">
            <a:extLst>
              <a:ext uri="{FF2B5EF4-FFF2-40B4-BE49-F238E27FC236}">
                <a16:creationId xmlns:a16="http://schemas.microsoft.com/office/drawing/2014/main" id="{18FC599C-A5A1-45D5-6074-4CCB730F9DB7}"/>
              </a:ext>
            </a:extLst>
          </p:cNvPr>
          <p:cNvSpPr txBox="1"/>
          <p:nvPr/>
        </p:nvSpPr>
        <p:spPr>
          <a:xfrm>
            <a:off x="2286807" y="2194499"/>
            <a:ext cx="1836889" cy="806373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30 anos de </a:t>
            </a:r>
            <a:r>
              <a:rPr lang="pt-BR" sz="1000" err="1">
                <a:latin typeface="Segoe UI"/>
                <a:ea typeface="Verdana"/>
                <a:cs typeface="Segoe UI"/>
              </a:rPr>
              <a:t>Softplan</a:t>
            </a:r>
            <a:r>
              <a:rPr lang="pt-BR" sz="1000">
                <a:latin typeface="Segoe UI"/>
                <a:ea typeface="Verdana"/>
                <a:cs typeface="Segoe UI"/>
              </a:rPr>
              <a:t>; 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Criação da área de M&amp;A.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Aquisição Checklist Fácil;</a:t>
            </a:r>
            <a:br>
              <a:rPr lang="pt-BR" sz="1000">
                <a:latin typeface="Segoe UI"/>
                <a:ea typeface="Verdana"/>
                <a:cs typeface="Segoe UI"/>
              </a:rPr>
            </a:br>
            <a:r>
              <a:rPr lang="pt-BR" sz="1000">
                <a:latin typeface="Segoe UI"/>
                <a:ea typeface="Verdana"/>
                <a:cs typeface="Segoe UI"/>
              </a:rPr>
              <a:t>Aquisição Construtor de Vendas – CV.</a:t>
            </a:r>
          </a:p>
        </p:txBody>
      </p:sp>
      <p:sp>
        <p:nvSpPr>
          <p:cNvPr id="74" name="CaixaDeTexto 5">
            <a:extLst>
              <a:ext uri="{FF2B5EF4-FFF2-40B4-BE49-F238E27FC236}">
                <a16:creationId xmlns:a16="http://schemas.microsoft.com/office/drawing/2014/main" id="{9BB99A3E-0E1E-9CFB-F268-3613423A67FB}"/>
              </a:ext>
            </a:extLst>
          </p:cNvPr>
          <p:cNvSpPr txBox="1"/>
          <p:nvPr/>
        </p:nvSpPr>
        <p:spPr>
          <a:xfrm>
            <a:off x="4450993" y="2039921"/>
            <a:ext cx="1590520" cy="960261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Criação da Diretoria de Tecnologia e anúncio de um CTO corporativo;</a:t>
            </a:r>
            <a:endParaRPr lang="pt-BR" sz="3600">
              <a:latin typeface="Segoe UI"/>
              <a:cs typeface="Segoe UI"/>
            </a:endParaRPr>
          </a:p>
          <a:p>
            <a:r>
              <a:rPr lang="pt-BR" sz="1000">
                <a:latin typeface="Segoe UI"/>
                <a:ea typeface="Verdana"/>
                <a:cs typeface="Segoe UI"/>
              </a:rPr>
              <a:t>Início do Modelo Híbrido de trabalho;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Aquisição </a:t>
            </a:r>
            <a:r>
              <a:rPr lang="pt-BR" sz="1000" err="1">
                <a:latin typeface="Segoe UI"/>
                <a:ea typeface="Verdana"/>
                <a:cs typeface="Segoe UI"/>
              </a:rPr>
              <a:t>Projuris</a:t>
            </a:r>
            <a:r>
              <a:rPr lang="pt-BR" sz="1000">
                <a:latin typeface="Segoe UI"/>
                <a:ea typeface="Verdana"/>
                <a:cs typeface="Segoe UI"/>
              </a:rPr>
              <a:t>.</a:t>
            </a:r>
          </a:p>
        </p:txBody>
      </p:sp>
      <p:sp>
        <p:nvSpPr>
          <p:cNvPr id="76" name="CaixaDeTexto 6">
            <a:extLst>
              <a:ext uri="{FF2B5EF4-FFF2-40B4-BE49-F238E27FC236}">
                <a16:creationId xmlns:a16="http://schemas.microsoft.com/office/drawing/2014/main" id="{C08E5BC9-F5B3-7AAB-4255-305A220F5615}"/>
              </a:ext>
            </a:extLst>
          </p:cNvPr>
          <p:cNvSpPr txBox="1"/>
          <p:nvPr/>
        </p:nvSpPr>
        <p:spPr>
          <a:xfrm>
            <a:off x="6343966" y="2203041"/>
            <a:ext cx="1746159" cy="498596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Aquisição </a:t>
            </a:r>
            <a:r>
              <a:rPr lang="pt-BR" sz="1000" err="1">
                <a:latin typeface="Segoe UI"/>
                <a:ea typeface="Verdana"/>
                <a:cs typeface="Segoe UI"/>
              </a:rPr>
              <a:t>eCustos</a:t>
            </a:r>
            <a:r>
              <a:rPr lang="pt-BR" sz="1000">
                <a:latin typeface="Segoe UI"/>
                <a:ea typeface="Verdana"/>
                <a:cs typeface="Segoe UI"/>
              </a:rPr>
              <a:t>;</a:t>
            </a:r>
            <a:br>
              <a:rPr lang="pt-BR" sz="1000">
                <a:latin typeface="Segoe UI"/>
                <a:ea typeface="Verdana"/>
                <a:cs typeface="Segoe UI"/>
              </a:rPr>
            </a:br>
            <a:r>
              <a:rPr lang="pt-BR" sz="1000">
                <a:latin typeface="Segoe UI"/>
                <a:ea typeface="Verdana"/>
                <a:cs typeface="Segoe UI"/>
              </a:rPr>
              <a:t>Aquisição </a:t>
            </a:r>
            <a:r>
              <a:rPr lang="pt-BR" sz="1000" err="1">
                <a:latin typeface="Segoe UI"/>
                <a:ea typeface="Verdana"/>
                <a:cs typeface="Segoe UI"/>
              </a:rPr>
              <a:t>Justto</a:t>
            </a:r>
            <a:r>
              <a:rPr lang="pt-BR" sz="1000">
                <a:latin typeface="Segoe UI"/>
                <a:ea typeface="Verdana"/>
                <a:cs typeface="Segoe UI"/>
              </a:rPr>
              <a:t>;</a:t>
            </a:r>
            <a:endParaRPr lang="pt-BR" sz="2400"/>
          </a:p>
          <a:p>
            <a:r>
              <a:rPr lang="pt-BR" sz="1000">
                <a:latin typeface="Segoe UI"/>
                <a:ea typeface="Verdana"/>
                <a:cs typeface="Segoe UI"/>
              </a:rPr>
              <a:t>1ª Emissão de Debêntures.</a:t>
            </a:r>
          </a:p>
        </p:txBody>
      </p:sp>
      <p:sp>
        <p:nvSpPr>
          <p:cNvPr id="78" name="CaixaDeTexto 6">
            <a:extLst>
              <a:ext uri="{FF2B5EF4-FFF2-40B4-BE49-F238E27FC236}">
                <a16:creationId xmlns:a16="http://schemas.microsoft.com/office/drawing/2014/main" id="{0505B9CD-B8F7-4EC8-4F6B-7606D613BF2D}"/>
              </a:ext>
            </a:extLst>
          </p:cNvPr>
          <p:cNvSpPr txBox="1"/>
          <p:nvPr/>
        </p:nvSpPr>
        <p:spPr>
          <a:xfrm>
            <a:off x="9971480" y="1844675"/>
            <a:ext cx="1454058" cy="806373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latin typeface="Segoe UI"/>
                <a:ea typeface="Verdana"/>
                <a:cs typeface="Segoe UI"/>
              </a:rPr>
              <a:t>Aquisição </a:t>
            </a:r>
            <a:r>
              <a:rPr lang="pt-BR" sz="1000" err="1">
                <a:latin typeface="Segoe UI"/>
                <a:ea typeface="Verdana"/>
                <a:cs typeface="Segoe UI"/>
              </a:rPr>
              <a:t>Deep</a:t>
            </a:r>
            <a:r>
              <a:rPr lang="pt-BR" sz="1000">
                <a:latin typeface="Segoe UI"/>
                <a:ea typeface="Verdana"/>
                <a:cs typeface="Segoe UI"/>
              </a:rPr>
              <a:t> Legal;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Presidência do Conselho – Conselheira independente;</a:t>
            </a:r>
          </a:p>
          <a:p>
            <a:r>
              <a:rPr lang="pt-BR" sz="1000">
                <a:latin typeface="Segoe UI"/>
                <a:ea typeface="Verdana"/>
                <a:cs typeface="Segoe UI"/>
              </a:rPr>
              <a:t>Criação do CARF.</a:t>
            </a:r>
          </a:p>
        </p:txBody>
      </p:sp>
      <p:pic>
        <p:nvPicPr>
          <p:cNvPr id="2" name="Imagem 1" descr="Homem sentado ao lado de computador&#10;&#10;Descrição gerada automaticamente">
            <a:extLst>
              <a:ext uri="{FF2B5EF4-FFF2-40B4-BE49-F238E27FC236}">
                <a16:creationId xmlns:a16="http://schemas.microsoft.com/office/drawing/2014/main" id="{0B044DA8-6D5F-0633-B047-2CBD98C0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99" y="4261086"/>
            <a:ext cx="2711450" cy="1818121"/>
          </a:xfrm>
          <a:prstGeom prst="round2DiagRect">
            <a:avLst/>
          </a:prstGeom>
        </p:spPr>
      </p:pic>
      <p:pic>
        <p:nvPicPr>
          <p:cNvPr id="3" name="Imagem 2" descr="Pessoas em pé sorrindo&#10;&#10;Descrição gerada automaticamente">
            <a:extLst>
              <a:ext uri="{FF2B5EF4-FFF2-40B4-BE49-F238E27FC236}">
                <a16:creationId xmlns:a16="http://schemas.microsoft.com/office/drawing/2014/main" id="{BF83A0FE-2B57-1918-D9BA-DCAF89A0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" t="19841" r="14136" b="-5"/>
          <a:stretch/>
        </p:blipFill>
        <p:spPr>
          <a:xfrm>
            <a:off x="2914059" y="3647554"/>
            <a:ext cx="3320466" cy="2056666"/>
          </a:xfrm>
          <a:prstGeom prst="round2Diag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C4D48A0-DE29-79CD-FC0D-3A0FFD70B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917" y="4161677"/>
            <a:ext cx="3251200" cy="2163683"/>
          </a:xfrm>
          <a:prstGeom prst="rect">
            <a:avLst/>
          </a:prstGeom>
          <a:ln>
            <a:noFill/>
          </a:ln>
        </p:spPr>
      </p:pic>
      <p:pic>
        <p:nvPicPr>
          <p:cNvPr id="92" name="Imagem 91" descr="Uma imagem contendo pessoa, homem, foto, mulher&#10;&#10;Descrição gerada automaticamente">
            <a:extLst>
              <a:ext uri="{FF2B5EF4-FFF2-40B4-BE49-F238E27FC236}">
                <a16:creationId xmlns:a16="http://schemas.microsoft.com/office/drawing/2014/main" id="{3E9C1795-699E-331A-5834-473C2A888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2020" r="87771" b="48072"/>
          <a:stretch/>
        </p:blipFill>
        <p:spPr>
          <a:xfrm>
            <a:off x="304571" y="12967287"/>
            <a:ext cx="1006481" cy="543808"/>
          </a:xfrm>
          <a:prstGeom prst="round2Diag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BCF4D8E-43EF-B828-2E09-AC8D24628707}"/>
              </a:ext>
            </a:extLst>
          </p:cNvPr>
          <p:cNvGrpSpPr/>
          <p:nvPr/>
        </p:nvGrpSpPr>
        <p:grpSpPr>
          <a:xfrm>
            <a:off x="6323840" y="4160207"/>
            <a:ext cx="689379" cy="666403"/>
            <a:chOff x="7475681" y="3645477"/>
            <a:chExt cx="770659" cy="727363"/>
          </a:xfrm>
        </p:grpSpPr>
        <p:sp>
          <p:nvSpPr>
            <p:cNvPr id="8" name="Retângulo: Cantos Diagonais Arredondados 7">
              <a:extLst>
                <a:ext uri="{FF2B5EF4-FFF2-40B4-BE49-F238E27FC236}">
                  <a16:creationId xmlns:a16="http://schemas.microsoft.com/office/drawing/2014/main" id="{0DDCB72F-4959-9558-8FA1-AC468FBCC4A4}"/>
                </a:ext>
              </a:extLst>
            </p:cNvPr>
            <p:cNvSpPr/>
            <p:nvPr/>
          </p:nvSpPr>
          <p:spPr>
            <a:xfrm>
              <a:off x="7475681" y="3645477"/>
              <a:ext cx="770659" cy="727363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 descr="Ícone&#10;&#10;Descrição gerada automaticamente">
              <a:extLst>
                <a:ext uri="{FF2B5EF4-FFF2-40B4-BE49-F238E27FC236}">
                  <a16:creationId xmlns:a16="http://schemas.microsoft.com/office/drawing/2014/main" id="{E96752C1-1639-3D49-8FEB-272973DF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8508" y="3805525"/>
              <a:ext cx="322119" cy="4130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" name="Imagem 13" descr="logo_softplan_rgb_versao_cor_oficial | Legaltech no Brasil">
            <a:extLst>
              <a:ext uri="{FF2B5EF4-FFF2-40B4-BE49-F238E27FC236}">
                <a16:creationId xmlns:a16="http://schemas.microsoft.com/office/drawing/2014/main" id="{6B015A9A-5391-3E7B-BDF4-5D6865899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009" y="4135212"/>
            <a:ext cx="1172734" cy="385940"/>
          </a:xfrm>
          <a:prstGeom prst="round2DiagRect">
            <a:avLst/>
          </a:prstGeom>
        </p:spPr>
      </p:pic>
      <p:pic>
        <p:nvPicPr>
          <p:cNvPr id="15" name="Imagem 14" descr="Homem em pé com a mão&#10;&#10;Descrição gerada automaticamente">
            <a:extLst>
              <a:ext uri="{FF2B5EF4-FFF2-40B4-BE49-F238E27FC236}">
                <a16:creationId xmlns:a16="http://schemas.microsoft.com/office/drawing/2014/main" id="{1A45D415-919A-6243-27B9-2119447483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018" t="3081" r="18744" b="16725"/>
          <a:stretch/>
        </p:blipFill>
        <p:spPr>
          <a:xfrm>
            <a:off x="8835662" y="3552486"/>
            <a:ext cx="2048017" cy="2145180"/>
          </a:xfrm>
          <a:prstGeom prst="round2Diag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9DB8935E-AE55-7B97-4097-EE4B34EEC44F}"/>
              </a:ext>
            </a:extLst>
          </p:cNvPr>
          <p:cNvSpPr txBox="1"/>
          <p:nvPr/>
        </p:nvSpPr>
        <p:spPr>
          <a:xfrm>
            <a:off x="650746" y="1449160"/>
            <a:ext cx="838141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>
                <a:latin typeface="Segoe UI"/>
                <a:ea typeface="Verdana"/>
                <a:cs typeface="Segoe UI"/>
              </a:rPr>
              <a:t>2019</a:t>
            </a:r>
            <a:endParaRPr lang="pt-BR" sz="2400">
              <a:latin typeface="Segoe UI"/>
              <a:cs typeface="Segoe UI"/>
            </a:endParaRPr>
          </a:p>
        </p:txBody>
      </p:sp>
      <p:sp>
        <p:nvSpPr>
          <p:cNvPr id="28" name="CaixaDeTexto 3">
            <a:extLst>
              <a:ext uri="{FF2B5EF4-FFF2-40B4-BE49-F238E27FC236}">
                <a16:creationId xmlns:a16="http://schemas.microsoft.com/office/drawing/2014/main" id="{B97CD6AB-84D9-B966-F548-8C9132426766}"/>
              </a:ext>
            </a:extLst>
          </p:cNvPr>
          <p:cNvSpPr txBox="1"/>
          <p:nvPr/>
        </p:nvSpPr>
        <p:spPr>
          <a:xfrm>
            <a:off x="679870" y="1840953"/>
            <a:ext cx="1350256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Contratação Conselho:  Jorge Steffens</a:t>
            </a:r>
          </a:p>
        </p:txBody>
      </p:sp>
      <p:sp>
        <p:nvSpPr>
          <p:cNvPr id="30" name="CaixaDeTexto 2">
            <a:extLst>
              <a:ext uri="{FF2B5EF4-FFF2-40B4-BE49-F238E27FC236}">
                <a16:creationId xmlns:a16="http://schemas.microsoft.com/office/drawing/2014/main" id="{7912D6BB-5EA1-E7DC-445A-7C562AE0B2C0}"/>
              </a:ext>
            </a:extLst>
          </p:cNvPr>
          <p:cNvSpPr txBox="1"/>
          <p:nvPr/>
        </p:nvSpPr>
        <p:spPr>
          <a:xfrm>
            <a:off x="2289299" y="1846334"/>
            <a:ext cx="1573295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Sucessão dos sócios nas unidades de negócio</a:t>
            </a:r>
          </a:p>
        </p:txBody>
      </p:sp>
      <p:sp>
        <p:nvSpPr>
          <p:cNvPr id="32" name="CaixaDeTexto 2">
            <a:extLst>
              <a:ext uri="{FF2B5EF4-FFF2-40B4-BE49-F238E27FC236}">
                <a16:creationId xmlns:a16="http://schemas.microsoft.com/office/drawing/2014/main" id="{FDA53116-066D-FA63-D09B-EAF2D34F607E}"/>
              </a:ext>
            </a:extLst>
          </p:cNvPr>
          <p:cNvSpPr txBox="1"/>
          <p:nvPr/>
        </p:nvSpPr>
        <p:spPr>
          <a:xfrm>
            <a:off x="6347590" y="1859941"/>
            <a:ext cx="1748010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Contratação Conselho: Carolina </a:t>
            </a:r>
            <a:r>
              <a:rPr lang="pt-BR" sz="1000" err="1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Strobel</a:t>
            </a:r>
            <a:endParaRPr lang="pt-BR" sz="2400" err="1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82C6B33-8519-B210-CC58-A84E9B73DF66}"/>
              </a:ext>
            </a:extLst>
          </p:cNvPr>
          <p:cNvSpPr txBox="1"/>
          <p:nvPr/>
        </p:nvSpPr>
        <p:spPr>
          <a:xfrm>
            <a:off x="8280998" y="2183176"/>
            <a:ext cx="14493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Aquisição </a:t>
            </a:r>
            <a:r>
              <a:rPr lang="pt-BR" sz="1000" err="1">
                <a:solidFill>
                  <a:schemeClr val="bg2"/>
                </a:solidFill>
                <a:latin typeface="Segoe UI"/>
                <a:cs typeface="Segoe UI"/>
              </a:rPr>
              <a:t>Prevision</a:t>
            </a:r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;</a:t>
            </a:r>
            <a:r>
              <a:rPr lang="en-US" sz="1000">
                <a:solidFill>
                  <a:schemeClr val="bg2"/>
                </a:solidFill>
                <a:latin typeface="Segoe UI"/>
                <a:cs typeface="Segoe UI"/>
              </a:rPr>
              <a:t>​</a:t>
            </a:r>
          </a:p>
          <a:p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Aquisição </a:t>
            </a:r>
            <a:r>
              <a:rPr lang="pt-BR" sz="1000" err="1">
                <a:solidFill>
                  <a:schemeClr val="bg2"/>
                </a:solidFill>
                <a:latin typeface="Segoe UI"/>
                <a:cs typeface="Segoe UI"/>
              </a:rPr>
              <a:t>Refera</a:t>
            </a:r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;</a:t>
            </a:r>
            <a:r>
              <a:rPr lang="en-US" sz="1000">
                <a:solidFill>
                  <a:schemeClr val="bg2"/>
                </a:solidFill>
                <a:latin typeface="Segoe UI"/>
                <a:cs typeface="Segoe UI"/>
              </a:rPr>
              <a:t>​</a:t>
            </a:r>
          </a:p>
          <a:p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Aquisição </a:t>
            </a:r>
            <a:r>
              <a:rPr lang="pt-BR" sz="1000" err="1">
                <a:solidFill>
                  <a:schemeClr val="bg2"/>
                </a:solidFill>
                <a:latin typeface="Segoe UI"/>
                <a:cs typeface="Segoe UI"/>
              </a:rPr>
              <a:t>Construmarket</a:t>
            </a:r>
            <a:r>
              <a:rPr lang="pt-BR" sz="1000">
                <a:solidFill>
                  <a:schemeClr val="bg2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68FFB2E-09A4-7E22-CAAB-18F280237BB3}"/>
              </a:ext>
            </a:extLst>
          </p:cNvPr>
          <p:cNvSpPr txBox="1"/>
          <p:nvPr/>
        </p:nvSpPr>
        <p:spPr>
          <a:xfrm>
            <a:off x="7924806" y="1449160"/>
            <a:ext cx="1438086" cy="400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>
                <a:latin typeface="Segoe UI"/>
                <a:ea typeface="Verdana"/>
                <a:cs typeface="Segoe UI"/>
              </a:rPr>
              <a:t>2023</a:t>
            </a:r>
          </a:p>
        </p:txBody>
      </p:sp>
      <p:sp>
        <p:nvSpPr>
          <p:cNvPr id="36" name="CaixaDeTexto 2">
            <a:extLst>
              <a:ext uri="{FF2B5EF4-FFF2-40B4-BE49-F238E27FC236}">
                <a16:creationId xmlns:a16="http://schemas.microsoft.com/office/drawing/2014/main" id="{E27E2EA0-5557-FB56-D008-117D42249AA3}"/>
              </a:ext>
            </a:extLst>
          </p:cNvPr>
          <p:cNvSpPr txBox="1"/>
          <p:nvPr/>
        </p:nvSpPr>
        <p:spPr>
          <a:xfrm>
            <a:off x="8329614" y="1846515"/>
            <a:ext cx="1639153" cy="344708"/>
          </a:xfrm>
          <a:prstGeom prst="rect">
            <a:avLst/>
          </a:prstGeom>
          <a:noFill/>
        </p:spPr>
        <p:txBody>
          <a:bodyPr rot="0" spcFirstLastPara="0" vert="horz" wrap="square" lIns="36573" tIns="18287" rIns="36573" bIns="1828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>
                <a:solidFill>
                  <a:srgbClr val="5C5CFF"/>
                </a:solidFill>
                <a:latin typeface="Segoe UI"/>
                <a:ea typeface="Verdana"/>
                <a:cs typeface="Segoe UI"/>
              </a:rPr>
              <a:t>Contratação Conselho: Katia Martins Costa</a:t>
            </a:r>
            <a:endParaRPr lang="pt-BR" sz="2400"/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ED8D9150-0254-FA60-0B4D-4A28471FCA82}"/>
              </a:ext>
            </a:extLst>
          </p:cNvPr>
          <p:cNvSpPr txBox="1">
            <a:spLocks/>
          </p:cNvSpPr>
          <p:nvPr/>
        </p:nvSpPr>
        <p:spPr>
          <a:xfrm>
            <a:off x="737416" y="509607"/>
            <a:ext cx="2309855" cy="590095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b="1">
                <a:solidFill>
                  <a:schemeClr val="accent1"/>
                </a:solidFill>
                <a:latin typeface="Segoe UI"/>
                <a:cs typeface="Segoe UI"/>
                <a:sym typeface="Sora Light"/>
              </a:rPr>
              <a:t>Nossa história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AAE68C-4EFF-8C6D-FADC-0D90BE3345EF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-848918" y="1231824"/>
            <a:ext cx="11536389" cy="3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4F5143DF-D820-0F4C-0D2E-7B28CD13E0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344" y="1112762"/>
            <a:ext cx="258943" cy="2381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F451C4F-4F40-9A1B-8DB5-9E82FCAACA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10172" y="1112762"/>
            <a:ext cx="258943" cy="2381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1608D04-F7DF-7031-37AC-1A304B9400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4649" y="1112762"/>
            <a:ext cx="258943" cy="23812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8C98894-7CC1-F8C0-72D2-68FA62912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1129" y="1112762"/>
            <a:ext cx="258943" cy="23812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7C67679-D01F-08EB-459F-D80A2EC71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4377" y="1112762"/>
            <a:ext cx="258943" cy="2381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A6E062A-265D-AEA3-1EAA-C1636C189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528" y="1112762"/>
            <a:ext cx="258943" cy="2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Vista da janela de um prédio&#10;&#10;Descrição gerada automaticamente">
            <a:extLst>
              <a:ext uri="{FF2B5EF4-FFF2-40B4-BE49-F238E27FC236}">
                <a16:creationId xmlns:a16="http://schemas.microsoft.com/office/drawing/2014/main" id="{8135D614-56FD-C2B1-CECC-433C954FF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 b="18"/>
          <a:stretch/>
        </p:blipFill>
        <p:spPr>
          <a:xfrm>
            <a:off x="813548" y="913169"/>
            <a:ext cx="4473029" cy="5031663"/>
          </a:xfrm>
          <a:custGeom>
            <a:avLst/>
            <a:gdLst>
              <a:gd name="connsiteX0" fmla="*/ 1236993 w 4473029"/>
              <a:gd name="connsiteY0" fmla="*/ 0 h 5031663"/>
              <a:gd name="connsiteX1" fmla="*/ 4473029 w 4473029"/>
              <a:gd name="connsiteY1" fmla="*/ 0 h 5031663"/>
              <a:gd name="connsiteX2" fmla="*/ 4473029 w 4473029"/>
              <a:gd name="connsiteY2" fmla="*/ 918844 h 5031663"/>
              <a:gd name="connsiteX3" fmla="*/ 4473029 w 4473029"/>
              <a:gd name="connsiteY3" fmla="*/ 2875826 h 5031663"/>
              <a:gd name="connsiteX4" fmla="*/ 4473029 w 4473029"/>
              <a:gd name="connsiteY4" fmla="*/ 3794670 h 5031663"/>
              <a:gd name="connsiteX5" fmla="*/ 3236036 w 4473029"/>
              <a:gd name="connsiteY5" fmla="*/ 5031663 h 5031663"/>
              <a:gd name="connsiteX6" fmla="*/ 0 w 4473029"/>
              <a:gd name="connsiteY6" fmla="*/ 5031663 h 5031663"/>
              <a:gd name="connsiteX7" fmla="*/ 0 w 4473029"/>
              <a:gd name="connsiteY7" fmla="*/ 4112819 h 5031663"/>
              <a:gd name="connsiteX8" fmla="*/ 0 w 4473029"/>
              <a:gd name="connsiteY8" fmla="*/ 2155837 h 5031663"/>
              <a:gd name="connsiteX9" fmla="*/ 0 w 4473029"/>
              <a:gd name="connsiteY9" fmla="*/ 1236993 h 5031663"/>
              <a:gd name="connsiteX10" fmla="*/ 1236993 w 4473029"/>
              <a:gd name="connsiteY10" fmla="*/ 0 h 50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3029" h="5031663">
                <a:moveTo>
                  <a:pt x="1236993" y="0"/>
                </a:moveTo>
                <a:lnTo>
                  <a:pt x="4473029" y="0"/>
                </a:lnTo>
                <a:lnTo>
                  <a:pt x="4473029" y="918844"/>
                </a:lnTo>
                <a:lnTo>
                  <a:pt x="4473029" y="2875826"/>
                </a:lnTo>
                <a:lnTo>
                  <a:pt x="4473029" y="3794670"/>
                </a:lnTo>
                <a:cubicBezTo>
                  <a:pt x="4473029" y="4477368"/>
                  <a:pt x="3918733" y="5031663"/>
                  <a:pt x="3236036" y="5031663"/>
                </a:cubicBezTo>
                <a:lnTo>
                  <a:pt x="0" y="5031663"/>
                </a:lnTo>
                <a:lnTo>
                  <a:pt x="0" y="4112819"/>
                </a:lnTo>
                <a:lnTo>
                  <a:pt x="0" y="2155837"/>
                </a:lnTo>
                <a:lnTo>
                  <a:pt x="0" y="1236993"/>
                </a:lnTo>
                <a:cubicBezTo>
                  <a:pt x="0" y="554295"/>
                  <a:pt x="554296" y="0"/>
                  <a:pt x="1236993" y="0"/>
                </a:cubicBezTo>
                <a:close/>
              </a:path>
            </a:pathLst>
          </a:custGeom>
        </p:spPr>
      </p:pic>
      <p:sp>
        <p:nvSpPr>
          <p:cNvPr id="17" name="Título 10">
            <a:extLst>
              <a:ext uri="{FF2B5EF4-FFF2-40B4-BE49-F238E27FC236}">
                <a16:creationId xmlns:a16="http://schemas.microsoft.com/office/drawing/2014/main" id="{75A7534F-34ED-AD9D-BE99-38FFD2FD1D63}"/>
              </a:ext>
            </a:extLst>
          </p:cNvPr>
          <p:cNvSpPr txBox="1">
            <a:spLocks/>
          </p:cNvSpPr>
          <p:nvPr/>
        </p:nvSpPr>
        <p:spPr>
          <a:xfrm>
            <a:off x="5675104" y="1182949"/>
            <a:ext cx="3226324" cy="85883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Nunito Sans ExtraBold" pitchFamily="2" charset="77"/>
                <a:ea typeface="+mj-ea"/>
                <a:cs typeface="+mj-cs"/>
              </a:defRPr>
            </a:lvl1pPr>
          </a:lstStyle>
          <a:p>
            <a:r>
              <a:rPr lang="pt-BR" sz="3600">
                <a:latin typeface="Segoe UI"/>
                <a:ea typeface="Verdana"/>
                <a:cs typeface="Segoe UI"/>
              </a:rPr>
              <a:t>Quem somos</a:t>
            </a:r>
            <a:endParaRPr lang="pt-BR" sz="3600">
              <a:latin typeface="Segoe UI"/>
              <a:cs typeface="Segoe UI"/>
            </a:endParaRPr>
          </a:p>
        </p:txBody>
      </p:sp>
      <p:sp>
        <p:nvSpPr>
          <p:cNvPr id="18" name="CaixaDeTexto 3">
            <a:extLst>
              <a:ext uri="{FF2B5EF4-FFF2-40B4-BE49-F238E27FC236}">
                <a16:creationId xmlns:a16="http://schemas.microsoft.com/office/drawing/2014/main" id="{5CFEEAE4-349A-C003-0888-291AAE6313B6}"/>
              </a:ext>
            </a:extLst>
          </p:cNvPr>
          <p:cNvSpPr txBox="1"/>
          <p:nvPr/>
        </p:nvSpPr>
        <p:spPr>
          <a:xfrm>
            <a:off x="822818" y="6021550"/>
            <a:ext cx="4450081" cy="175433"/>
          </a:xfrm>
          <a:prstGeom prst="rect">
            <a:avLst/>
          </a:prstGeom>
          <a:noFill/>
        </p:spPr>
        <p:txBody>
          <a:bodyPr rot="0" spcFirstLastPara="0" vert="horz" wrap="square" lIns="36576" tIns="18288" rIns="36576" bIns="1828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>
                <a:latin typeface="Segoe UI"/>
                <a:ea typeface="+mn-lt"/>
                <a:cs typeface="Segoe UI"/>
              </a:rPr>
              <a:t>A sede do Grupo </a:t>
            </a:r>
            <a:r>
              <a:rPr lang="pt-BR" sz="900" err="1">
                <a:latin typeface="Segoe UI"/>
                <a:ea typeface="+mn-lt"/>
                <a:cs typeface="Segoe UI"/>
              </a:rPr>
              <a:t>Softplan</a:t>
            </a:r>
            <a:r>
              <a:rPr lang="pt-BR" sz="900">
                <a:latin typeface="Segoe UI"/>
                <a:ea typeface="+mn-lt"/>
                <a:cs typeface="Segoe UI"/>
              </a:rPr>
              <a:t> foi o primeiro investimento privado no Sapiens Parque.</a:t>
            </a:r>
            <a:endParaRPr lang="pt-BR" sz="900">
              <a:latin typeface="Segoe UI"/>
              <a:cs typeface="Segoe U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7B628-643F-BB57-ECF4-378A26715D5D}"/>
              </a:ext>
            </a:extLst>
          </p:cNvPr>
          <p:cNvGrpSpPr/>
          <p:nvPr/>
        </p:nvGrpSpPr>
        <p:grpSpPr>
          <a:xfrm>
            <a:off x="5761802" y="2253220"/>
            <a:ext cx="3240412" cy="562783"/>
            <a:chOff x="5761802" y="2334712"/>
            <a:chExt cx="3240412" cy="562783"/>
          </a:xfrm>
        </p:grpSpPr>
        <p:sp>
          <p:nvSpPr>
            <p:cNvPr id="15" name="CaixaDeTexto 6">
              <a:extLst>
                <a:ext uri="{FF2B5EF4-FFF2-40B4-BE49-F238E27FC236}">
                  <a16:creationId xmlns:a16="http://schemas.microsoft.com/office/drawing/2014/main" id="{3C448AD7-92F6-E05C-8904-CE14919F30A3}"/>
                </a:ext>
              </a:extLst>
            </p:cNvPr>
            <p:cNvSpPr txBox="1"/>
            <p:nvPr/>
          </p:nvSpPr>
          <p:spPr>
            <a:xfrm>
              <a:off x="5904141" y="2334712"/>
              <a:ext cx="3098073" cy="562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1800"/>
                </a:spcAft>
              </a:pPr>
              <a:r>
                <a:rPr lang="pt-BR">
                  <a:solidFill>
                    <a:schemeClr val="tx1"/>
                  </a:solidFill>
                  <a:latin typeface="Segoe UI" panose="020B0502040204020203" pitchFamily="34" charset="0"/>
                  <a:ea typeface="Verdana"/>
                  <a:cs typeface="Segoe UI" panose="020B0502040204020203" pitchFamily="34" charset="0"/>
                </a:rPr>
                <a:t>Mais de 34 anos transformando a vida das pessoas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6AC4079-AF3A-4B10-5093-4EF2433C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1802" y="2423553"/>
              <a:ext cx="147332" cy="13548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446AC4-C7D7-87E5-93B2-3831C2656A66}"/>
              </a:ext>
            </a:extLst>
          </p:cNvPr>
          <p:cNvGrpSpPr/>
          <p:nvPr/>
        </p:nvGrpSpPr>
        <p:grpSpPr>
          <a:xfrm>
            <a:off x="5761802" y="3064103"/>
            <a:ext cx="3368662" cy="562783"/>
            <a:chOff x="5761802" y="3029112"/>
            <a:chExt cx="3368662" cy="562783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FB4A6C1-4648-4936-FD7C-975F886D5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1802" y="3114054"/>
              <a:ext cx="147332" cy="135486"/>
            </a:xfrm>
            <a:prstGeom prst="rect">
              <a:avLst/>
            </a:prstGeom>
          </p:spPr>
        </p:pic>
        <p:sp>
          <p:nvSpPr>
            <p:cNvPr id="27" name="CaixaDeTexto 6">
              <a:extLst>
                <a:ext uri="{FF2B5EF4-FFF2-40B4-BE49-F238E27FC236}">
                  <a16:creationId xmlns:a16="http://schemas.microsoft.com/office/drawing/2014/main" id="{D45CA193-9F9F-631C-431B-46D059124878}"/>
                </a:ext>
              </a:extLst>
            </p:cNvPr>
            <p:cNvSpPr txBox="1"/>
            <p:nvPr/>
          </p:nvSpPr>
          <p:spPr>
            <a:xfrm>
              <a:off x="5904141" y="3029112"/>
              <a:ext cx="3226323" cy="562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1800"/>
                </a:spcAft>
              </a:pPr>
              <a:r>
                <a:rPr lang="pt-BR">
                  <a:solidFill>
                    <a:schemeClr val="tx1"/>
                  </a:solidFill>
                  <a:latin typeface="Segoe UI" panose="020B0502040204020203" pitchFamily="34" charset="0"/>
                  <a:ea typeface="Verdana"/>
                  <a:cs typeface="Segoe UI" panose="020B0502040204020203" pitchFamily="34" charset="0"/>
                </a:rPr>
                <a:t>Uma das maiores desenvolvedoras de software do Brasil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D82024-21F3-7820-064B-CAFF3E54A146}"/>
              </a:ext>
            </a:extLst>
          </p:cNvPr>
          <p:cNvGrpSpPr/>
          <p:nvPr/>
        </p:nvGrpSpPr>
        <p:grpSpPr>
          <a:xfrm>
            <a:off x="5761802" y="3874986"/>
            <a:ext cx="3368662" cy="562783"/>
            <a:chOff x="5761802" y="3728903"/>
            <a:chExt cx="3368662" cy="56278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C84BCBC-1E96-EE27-7EFA-3C82B5D7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1802" y="3815473"/>
              <a:ext cx="147332" cy="135486"/>
            </a:xfrm>
            <a:prstGeom prst="rect">
              <a:avLst/>
            </a:prstGeom>
          </p:spPr>
        </p:pic>
        <p:sp>
          <p:nvSpPr>
            <p:cNvPr id="28" name="CaixaDeTexto 6">
              <a:extLst>
                <a:ext uri="{FF2B5EF4-FFF2-40B4-BE49-F238E27FC236}">
                  <a16:creationId xmlns:a16="http://schemas.microsoft.com/office/drawing/2014/main" id="{92D421E8-1042-D047-F11D-914EA1CABA5F}"/>
                </a:ext>
              </a:extLst>
            </p:cNvPr>
            <p:cNvSpPr txBox="1"/>
            <p:nvPr/>
          </p:nvSpPr>
          <p:spPr>
            <a:xfrm>
              <a:off x="5904141" y="3728903"/>
              <a:ext cx="3226323" cy="562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1800"/>
                </a:spcAft>
              </a:pPr>
              <a:r>
                <a:rPr lang="pt-BR">
                  <a:solidFill>
                    <a:schemeClr val="tx1"/>
                  </a:solidFill>
                  <a:latin typeface="Segoe UI" panose="020B0502040204020203" pitchFamily="34" charset="0"/>
                  <a:ea typeface="Verdana"/>
                  <a:cs typeface="Segoe UI" panose="020B0502040204020203" pitchFamily="34" charset="0"/>
                </a:rPr>
                <a:t>Referência na gestão de negócios SaaS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19C6F5-274A-FDDE-4475-403A90FA517A}"/>
              </a:ext>
            </a:extLst>
          </p:cNvPr>
          <p:cNvGrpSpPr/>
          <p:nvPr/>
        </p:nvGrpSpPr>
        <p:grpSpPr>
          <a:xfrm>
            <a:off x="5761802" y="4685869"/>
            <a:ext cx="3686234" cy="562783"/>
            <a:chOff x="5761802" y="4428694"/>
            <a:chExt cx="3686234" cy="562783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469DE56-2670-6E3B-0F56-991F098C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1802" y="4515264"/>
              <a:ext cx="147332" cy="135486"/>
            </a:xfrm>
            <a:prstGeom prst="rect">
              <a:avLst/>
            </a:prstGeom>
          </p:spPr>
        </p:pic>
        <p:sp>
          <p:nvSpPr>
            <p:cNvPr id="30" name="CaixaDeTexto 6">
              <a:extLst>
                <a:ext uri="{FF2B5EF4-FFF2-40B4-BE49-F238E27FC236}">
                  <a16:creationId xmlns:a16="http://schemas.microsoft.com/office/drawing/2014/main" id="{22D0320A-F614-B14C-81AB-AB1E8F355FEF}"/>
                </a:ext>
              </a:extLst>
            </p:cNvPr>
            <p:cNvSpPr txBox="1"/>
            <p:nvPr/>
          </p:nvSpPr>
          <p:spPr>
            <a:xfrm>
              <a:off x="5904141" y="4428694"/>
              <a:ext cx="3543895" cy="562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1800"/>
                </a:spcAft>
              </a:pPr>
              <a:r>
                <a:rPr lang="pt-BR">
                  <a:solidFill>
                    <a:schemeClr val="tx1"/>
                  </a:solidFill>
                  <a:latin typeface="Segoe UI" panose="020B0502040204020203" pitchFamily="34" charset="0"/>
                  <a:ea typeface="Verdana"/>
                  <a:cs typeface="Segoe UI" panose="020B0502040204020203" pitchFamily="34" charset="0"/>
                </a:rPr>
                <a:t>Pioneira e líder na transformação digital do setor público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50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1FF5B-5829-5CC6-8C4F-B99B157858C6}"/>
              </a:ext>
            </a:extLst>
          </p:cNvPr>
          <p:cNvSpPr txBox="1"/>
          <p:nvPr/>
        </p:nvSpPr>
        <p:spPr>
          <a:xfrm>
            <a:off x="660400" y="999734"/>
            <a:ext cx="9223828" cy="165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Somos um grupo especializado em desenvolvimento de softwares e gestão de negócios SaaS, buscamos constantemente simplificar os mercados que atuamos, combinando o desenvolvimento de soluções e aquisições estratégicas que geram valor para a sociedade. </a:t>
            </a:r>
          </a:p>
        </p:txBody>
      </p:sp>
    </p:spTree>
    <p:extLst>
      <p:ext uri="{BB962C8B-B14F-4D97-AF65-F5344CB8AC3E}">
        <p14:creationId xmlns:p14="http://schemas.microsoft.com/office/powerpoint/2010/main" val="318592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89DCE-46A4-631F-E69C-293FE69A4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016" y="1877871"/>
            <a:ext cx="7528920" cy="669329"/>
          </a:xfrm>
        </p:spPr>
        <p:txBody>
          <a:bodyPr/>
          <a:lstStyle/>
          <a:p>
            <a:pPr algn="l"/>
            <a:r>
              <a:rPr lang="pt-BR" b="1">
                <a:latin typeface="Segoe UI"/>
                <a:cs typeface="Segoe UI"/>
              </a:rPr>
              <a:t>Áreas de atuação</a:t>
            </a:r>
            <a:endParaRPr lang="pt-BR">
              <a:latin typeface="Segoe UI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2D2A8-9B5A-3A6C-E1A8-CC2E2B33B6B5}"/>
              </a:ext>
            </a:extLst>
          </p:cNvPr>
          <p:cNvSpPr txBox="1"/>
          <p:nvPr/>
        </p:nvSpPr>
        <p:spPr>
          <a:xfrm>
            <a:off x="2299016" y="3192875"/>
            <a:ext cx="3340568" cy="189053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1600">
                <a:solidFill>
                  <a:schemeClr val="bg1"/>
                </a:solidFill>
                <a:latin typeface="Segoe UI Semilight"/>
                <a:cs typeface="Segoe UI Semilight"/>
              </a:rPr>
              <a:t>Oferecemos soluções de transformação digital para diversas instituições do Setor Público.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1F4A1-030E-64D6-9315-A4DEC6A1B509}"/>
              </a:ext>
            </a:extLst>
          </p:cNvPr>
          <p:cNvSpPr txBox="1"/>
          <p:nvPr/>
        </p:nvSpPr>
        <p:spPr>
          <a:xfrm>
            <a:off x="6701102" y="3192875"/>
            <a:ext cx="3396323" cy="1890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pt-BR" sz="1600">
                <a:solidFill>
                  <a:schemeClr val="bg1"/>
                </a:solidFill>
                <a:latin typeface="Segoe UI Semilight"/>
                <a:cs typeface="Segoe UI Semilight"/>
              </a:rPr>
              <a:t>Oferecemos um ecossistema de soluções recorrentes que atendem as demandas de gestão de negócios em diversos segmentos.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62071-55F9-3F6B-FBFF-40EDFC089927}"/>
              </a:ext>
            </a:extLst>
          </p:cNvPr>
          <p:cNvSpPr txBox="1"/>
          <p:nvPr/>
        </p:nvSpPr>
        <p:spPr>
          <a:xfrm>
            <a:off x="2299014" y="2794529"/>
            <a:ext cx="406244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>
                <a:solidFill>
                  <a:schemeClr val="accent1"/>
                </a:solidFill>
                <a:latin typeface="Segoe UI"/>
                <a:cs typeface="Segoe UI"/>
              </a:rPr>
              <a:t>GOVERNMENT SOLUTIONS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0D033-CC5B-FD89-9EAF-5AA174163BAC}"/>
              </a:ext>
            </a:extLst>
          </p:cNvPr>
          <p:cNvSpPr txBox="1"/>
          <p:nvPr/>
        </p:nvSpPr>
        <p:spPr>
          <a:xfrm>
            <a:off x="6701102" y="2794530"/>
            <a:ext cx="340561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r>
              <a:rPr lang="pt-BR" sz="1600">
                <a:solidFill>
                  <a:schemeClr val="accent1"/>
                </a:solidFill>
                <a:latin typeface="Segoe UI"/>
                <a:cs typeface="Segoe UI"/>
              </a:rPr>
              <a:t>SOLUÇÕES </a:t>
            </a:r>
            <a:r>
              <a:rPr lang="pt-BR" sz="1600" err="1">
                <a:solidFill>
                  <a:schemeClr val="accent1"/>
                </a:solidFill>
                <a:latin typeface="Segoe UI"/>
                <a:cs typeface="Segoe UI"/>
              </a:rPr>
              <a:t>MULTISAAS</a:t>
            </a:r>
            <a:endParaRPr lang="pt-BR" sz="16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3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C0DF33CE-7C2D-24FB-0C06-B059B5469DCA}"/>
              </a:ext>
            </a:extLst>
          </p:cNvPr>
          <p:cNvSpPr txBox="1">
            <a:spLocks/>
          </p:cNvSpPr>
          <p:nvPr/>
        </p:nvSpPr>
        <p:spPr>
          <a:xfrm>
            <a:off x="585755" y="864969"/>
            <a:ext cx="8709090" cy="669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chemeClr val="bg1"/>
                </a:solidFill>
              </a:rPr>
              <a:t>Produtos</a:t>
            </a:r>
          </a:p>
        </p:txBody>
      </p:sp>
    </p:spTree>
    <p:extLst>
      <p:ext uri="{BB962C8B-B14F-4D97-AF65-F5344CB8AC3E}">
        <p14:creationId xmlns:p14="http://schemas.microsoft.com/office/powerpoint/2010/main" val="4478101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4432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ema do Grupo Softplan">
  <a:themeElements>
    <a:clrScheme name="Personalizada 1">
      <a:dk1>
        <a:srgbClr val="2B2F47"/>
      </a:dk1>
      <a:lt1>
        <a:srgbClr val="FFFFFF"/>
      </a:lt1>
      <a:dk2>
        <a:srgbClr val="181A27"/>
      </a:dk2>
      <a:lt2>
        <a:srgbClr val="F1F2F7"/>
      </a:lt2>
      <a:accent1>
        <a:srgbClr val="5C5CFF"/>
      </a:accent1>
      <a:accent2>
        <a:srgbClr val="00687E"/>
      </a:accent2>
      <a:accent3>
        <a:srgbClr val="08B867"/>
      </a:accent3>
      <a:accent4>
        <a:srgbClr val="FF7133"/>
      </a:accent4>
      <a:accent5>
        <a:srgbClr val="CC2F51"/>
      </a:accent5>
      <a:accent6>
        <a:srgbClr val="4EA72E"/>
      </a:accent6>
      <a:hlink>
        <a:srgbClr val="5C5CFF"/>
      </a:hlink>
      <a:folHlink>
        <a:srgbClr val="AEB2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4067e-05c8-4eb5-99a3-21387cab77a6">
      <Terms xmlns="http://schemas.microsoft.com/office/infopath/2007/PartnerControls"/>
    </lcf76f155ced4ddcb4097134ff3c332f>
    <TaxCatchAll xmlns="24f4c7ae-7748-43d4-897e-5071963c78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558C583A067D41B534F0F062253D96" ma:contentTypeVersion="18" ma:contentTypeDescription="Crie um novo documento." ma:contentTypeScope="" ma:versionID="fb67e2a421e958273cf7974328609618">
  <xsd:schema xmlns:xsd="http://www.w3.org/2001/XMLSchema" xmlns:xs="http://www.w3.org/2001/XMLSchema" xmlns:p="http://schemas.microsoft.com/office/2006/metadata/properties" xmlns:ns2="53b4067e-05c8-4eb5-99a3-21387cab77a6" xmlns:ns3="24f4c7ae-7748-43d4-897e-5071963c789b" targetNamespace="http://schemas.microsoft.com/office/2006/metadata/properties" ma:root="true" ma:fieldsID="b5de01dd60f75f398ed608a7c48e0845" ns2:_="" ns3:_="">
    <xsd:import namespace="53b4067e-05c8-4eb5-99a3-21387cab77a6"/>
    <xsd:import namespace="24f4c7ae-7748-43d4-897e-5071963c7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067e-05c8-4eb5-99a3-21387cab7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a191bf4-1fd1-4677-b8ac-7924e055e5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4c7ae-7748-43d4-897e-5071963c789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04af7e-132c-4993-9884-58baa5996c6e}" ma:internalName="TaxCatchAll" ma:showField="CatchAllData" ma:web="24f4c7ae-7748-43d4-897e-5071963c7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D45E9-EE78-4059-91F2-DF2A0644AC03}">
  <ds:schemaRefs>
    <ds:schemaRef ds:uri="24f4c7ae-7748-43d4-897e-5071963c789b"/>
    <ds:schemaRef ds:uri="53b4067e-05c8-4eb5-99a3-21387cab77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5751D6-B671-4734-8058-1681613E8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984456-A059-47CD-9D3E-FDBC149BC791}">
  <ds:schemaRefs>
    <ds:schemaRef ds:uri="24f4c7ae-7748-43d4-897e-5071963c789b"/>
    <ds:schemaRef ds:uri="53b4067e-05c8-4eb5-99a3-21387cab77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GrupoSoftplan_ModeloPPT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Grupo Softplan</vt:lpstr>
      <vt:lpstr>Apresentação do PowerPoint</vt:lpstr>
      <vt:lpstr>Como tudo começou</vt:lpstr>
      <vt:lpstr>Apresentação do PowerPoint</vt:lpstr>
      <vt:lpstr>Apresentação do PowerPoint</vt:lpstr>
      <vt:lpstr>Apresentação do PowerPoint</vt:lpstr>
      <vt:lpstr>Apresentação do PowerPoint</vt:lpstr>
      <vt:lpstr>Áreas de atuação</vt:lpstr>
      <vt:lpstr>Apresentação do PowerPoint</vt:lpstr>
      <vt:lpstr>Apresentação do PowerPoint</vt:lpstr>
      <vt:lpstr>Apresentação do PowerPoint</vt:lpstr>
      <vt:lpstr>Apresentação do PowerPoint</vt:lpstr>
      <vt:lpstr>Fast Facts</vt:lpstr>
      <vt:lpstr>Apresentação do PowerPoint</vt:lpstr>
      <vt:lpstr>CONQUISTAS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 Tavares</dc:creator>
  <cp:keywords/>
  <dc:description/>
  <cp:revision>18</cp:revision>
  <dcterms:created xsi:type="dcterms:W3CDTF">2024-09-24T16:23:38Z</dcterms:created>
  <dcterms:modified xsi:type="dcterms:W3CDTF">2024-11-08T19:05:32Z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0x01010034558C583A067D41B534F0F062253D96</vt:lpwstr>
  </property>
  <property fmtid="{D5CDD505-2E9C-101B-9397-08002B2CF9AE}" pid="3" name="MediaServiceImageTags">
    <vt:lpwstr/>
  </property>
</Properties>
</file>